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6"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Lst>
  <p:sldSz cy="5143500" cx="9144000"/>
  <p:notesSz cx="6858000" cy="9144000"/>
  <p:embeddedFontLst>
    <p:embeddedFont>
      <p:font typeface="Montserrat SemiBold"/>
      <p:regular r:id="rId56"/>
      <p:bold r:id="rId57"/>
      <p:italic r:id="rId58"/>
      <p:boldItalic r:id="rId59"/>
    </p:embeddedFont>
    <p:embeddedFont>
      <p:font typeface="Montserrat"/>
      <p:regular r:id="rId60"/>
      <p:bold r:id="rId61"/>
      <p:italic r:id="rId62"/>
      <p:boldItalic r:id="rId63"/>
    </p:embeddedFont>
    <p:embeddedFont>
      <p:font typeface="Assistant"/>
      <p:regular r:id="rId64"/>
      <p:bold r:id="rId65"/>
    </p:embeddedFont>
    <p:embeddedFont>
      <p:font typeface="PT Sans"/>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Montserrat-italic.fntdata"/><Relationship Id="rId61" Type="http://schemas.openxmlformats.org/officeDocument/2006/relationships/font" Target="fonts/Montserrat-bold.fntdata"/><Relationship Id="rId20" Type="http://schemas.openxmlformats.org/officeDocument/2006/relationships/slide" Target="slides/slide14.xml"/><Relationship Id="rId64" Type="http://schemas.openxmlformats.org/officeDocument/2006/relationships/font" Target="fonts/Assistant-regular.fntdata"/><Relationship Id="rId63" Type="http://schemas.openxmlformats.org/officeDocument/2006/relationships/font" Target="fonts/Montserrat-boldItalic.fntdata"/><Relationship Id="rId22" Type="http://schemas.openxmlformats.org/officeDocument/2006/relationships/slide" Target="slides/slide16.xml"/><Relationship Id="rId66" Type="http://schemas.openxmlformats.org/officeDocument/2006/relationships/font" Target="fonts/PTSans-regular.fntdata"/><Relationship Id="rId21" Type="http://schemas.openxmlformats.org/officeDocument/2006/relationships/slide" Target="slides/slide15.xml"/><Relationship Id="rId65" Type="http://schemas.openxmlformats.org/officeDocument/2006/relationships/font" Target="fonts/Assistant-bold.fntdata"/><Relationship Id="rId24" Type="http://schemas.openxmlformats.org/officeDocument/2006/relationships/slide" Target="slides/slide18.xml"/><Relationship Id="rId68" Type="http://schemas.openxmlformats.org/officeDocument/2006/relationships/font" Target="fonts/PTSans-italic.fntdata"/><Relationship Id="rId23" Type="http://schemas.openxmlformats.org/officeDocument/2006/relationships/slide" Target="slides/slide17.xml"/><Relationship Id="rId67" Type="http://schemas.openxmlformats.org/officeDocument/2006/relationships/font" Target="fonts/PTSans-bold.fntdata"/><Relationship Id="rId60" Type="http://schemas.openxmlformats.org/officeDocument/2006/relationships/font" Target="fonts/Montserrat-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PTSans-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MontserratSemiBold-bold.fntdata"/><Relationship Id="rId12" Type="http://schemas.openxmlformats.org/officeDocument/2006/relationships/slide" Target="slides/slide6.xml"/><Relationship Id="rId56" Type="http://schemas.openxmlformats.org/officeDocument/2006/relationships/font" Target="fonts/MontserratSemiBold-regular.fntdata"/><Relationship Id="rId15" Type="http://schemas.openxmlformats.org/officeDocument/2006/relationships/slide" Target="slides/slide9.xml"/><Relationship Id="rId59" Type="http://schemas.openxmlformats.org/officeDocument/2006/relationships/font" Target="fonts/MontserratSemiBold-boldItalic.fntdata"/><Relationship Id="rId14" Type="http://schemas.openxmlformats.org/officeDocument/2006/relationships/slide" Target="slides/slide8.xml"/><Relationship Id="rId58" Type="http://schemas.openxmlformats.org/officeDocument/2006/relationships/font" Target="fonts/MontserratSemi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5911a7f5f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5911a7f5f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Good </a:t>
            </a:r>
            <a:r>
              <a:rPr lang="en-GB"/>
              <a:t>afternoon</a:t>
            </a:r>
            <a:r>
              <a:rPr lang="en-GB"/>
              <a:t> Ascenda management team and profs, my name is Frances and </a:t>
            </a:r>
            <a:r>
              <a:rPr lang="en-GB"/>
              <a:t>together</a:t>
            </a:r>
            <a:r>
              <a:rPr lang="en-GB"/>
              <a:t> </a:t>
            </a:r>
            <a:r>
              <a:rPr lang="en-GB"/>
              <a:t>with me today are Darren, Jon, Keith, Rafe and Stephen and we’re here to convince you of THE solution best architected on AWS that address the Spend Transaction Processing problem statement. </a:t>
            </a:r>
            <a:br>
              <a:rPr lang="en-GB"/>
            </a:br>
            <a:br>
              <a:rPr lang="en-GB"/>
            </a:br>
            <a:r>
              <a:rPr lang="en-GB"/>
              <a:t>—------</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GB"/>
              <a:t>Assuming you are the solution architect, and you are presenting your final architecture design of the solution.</a:t>
            </a:r>
            <a:endParaRPr/>
          </a:p>
          <a:p>
            <a:pPr indent="0" lvl="0" marL="0" rtl="0" algn="l">
              <a:lnSpc>
                <a:spcPct val="115000"/>
              </a:lnSpc>
              <a:spcBef>
                <a:spcPts val="0"/>
              </a:spcBef>
              <a:spcAft>
                <a:spcPts val="0"/>
              </a:spcAft>
              <a:buNone/>
            </a:pPr>
            <a:r>
              <a:rPr lang="en-GB"/>
              <a:t>Your audience includes the management, development and operation teams. You need to convince the audience with a clear presentation and a solution that addresses their concerns.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6a5fa76472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6a5fa76472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Our </a:t>
            </a:r>
            <a:r>
              <a:rPr lang="en-GB"/>
              <a:t>original</a:t>
            </a:r>
            <a:r>
              <a:rPr lang="en-GB"/>
              <a:t> architecture in the proposal phase were broken down into 4 key components: </a:t>
            </a:r>
            <a:endParaRPr/>
          </a:p>
          <a:p>
            <a:pPr indent="0" lvl="0" marL="0" rtl="0" algn="l">
              <a:spcBef>
                <a:spcPts val="0"/>
              </a:spcBef>
              <a:spcAft>
                <a:spcPts val="0"/>
              </a:spcAft>
              <a:buNone/>
            </a:pPr>
            <a:r>
              <a:rPr lang="en-GB"/>
              <a:t>the frontend web, </a:t>
            </a:r>
            <a:endParaRPr/>
          </a:p>
          <a:p>
            <a:pPr indent="0" lvl="0" marL="0" rtl="0" algn="l">
              <a:spcBef>
                <a:spcPts val="0"/>
              </a:spcBef>
              <a:spcAft>
                <a:spcPts val="0"/>
              </a:spcAft>
              <a:buNone/>
            </a:pPr>
            <a:r>
              <a:rPr lang="en-GB"/>
              <a:t>earn processing, </a:t>
            </a:r>
            <a:endParaRPr/>
          </a:p>
          <a:p>
            <a:pPr indent="0" lvl="0" marL="0" rtl="0" algn="l">
              <a:spcBef>
                <a:spcPts val="0"/>
              </a:spcBef>
              <a:spcAft>
                <a:spcPts val="0"/>
              </a:spcAft>
              <a:buNone/>
            </a:pPr>
            <a:r>
              <a:rPr lang="en-GB"/>
              <a:t>campaigns,</a:t>
            </a:r>
            <a:endParaRPr/>
          </a:p>
          <a:p>
            <a:pPr indent="0" lvl="0" marL="0" rtl="0" algn="l">
              <a:spcBef>
                <a:spcPts val="0"/>
              </a:spcBef>
              <a:spcAft>
                <a:spcPts val="0"/>
              </a:spcAft>
              <a:buNone/>
            </a:pPr>
            <a:r>
              <a:rPr lang="en-GB"/>
              <a:t>exclusion and security.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5deadd302c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5deadd302c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After some revision, this is our revised proposed architecture.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There are 5 main areas that we have grouped our architecture into:</a:t>
            </a:r>
            <a:endParaRPr/>
          </a:p>
          <a:p>
            <a:pPr indent="0" lvl="0" marL="0" rtl="0" algn="l">
              <a:spcBef>
                <a:spcPts val="0"/>
              </a:spcBef>
              <a:spcAft>
                <a:spcPts val="0"/>
              </a:spcAft>
              <a:buNone/>
            </a:pPr>
            <a:r>
              <a:rPr lang="en-GB"/>
              <a:t>The first 2 components and Security are the same as before,</a:t>
            </a:r>
            <a:endParaRPr/>
          </a:p>
          <a:p>
            <a:pPr indent="0" lvl="0" marL="0" rtl="0" algn="l">
              <a:spcBef>
                <a:spcPts val="0"/>
              </a:spcBef>
              <a:spcAft>
                <a:spcPts val="0"/>
              </a:spcAft>
              <a:buNone/>
            </a:pPr>
            <a:r>
              <a:rPr lang="en-GB"/>
              <a:t>And we have identified 2 new components which are ingest transactions and campaign notification.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What’s new and different in our current architecture is that we have:</a:t>
            </a:r>
            <a:endParaRPr>
              <a:solidFill>
                <a:schemeClr val="dk1"/>
              </a:solidFill>
            </a:endParaRPr>
          </a:p>
          <a:p>
            <a:pPr indent="-298450" lvl="0" marL="457200" rtl="0" algn="l">
              <a:spcBef>
                <a:spcPts val="0"/>
              </a:spcBef>
              <a:spcAft>
                <a:spcPts val="0"/>
              </a:spcAft>
              <a:buClr>
                <a:schemeClr val="dk1"/>
              </a:buClr>
              <a:buSzPts val="1100"/>
              <a:buAutoNum type="arabicPeriod"/>
            </a:pPr>
            <a:r>
              <a:rPr lang="en-GB">
                <a:solidFill>
                  <a:schemeClr val="dk1"/>
                </a:solidFill>
              </a:rPr>
              <a:t>Shifted WAF to the API gateway</a:t>
            </a:r>
            <a:endParaRPr>
              <a:solidFill>
                <a:schemeClr val="dk1"/>
              </a:solidFill>
            </a:endParaRPr>
          </a:p>
          <a:p>
            <a:pPr indent="-298450" lvl="0" marL="457200" rtl="0" algn="l">
              <a:spcBef>
                <a:spcPts val="0"/>
              </a:spcBef>
              <a:spcAft>
                <a:spcPts val="0"/>
              </a:spcAft>
              <a:buClr>
                <a:schemeClr val="dk1"/>
              </a:buClr>
              <a:buSzPts val="1100"/>
              <a:buAutoNum type="arabicPeriod"/>
            </a:pPr>
            <a:r>
              <a:rPr lang="en-GB">
                <a:solidFill>
                  <a:schemeClr val="dk1"/>
                </a:solidFill>
              </a:rPr>
              <a:t>Included CI/CD</a:t>
            </a:r>
            <a:endParaRPr>
              <a:solidFill>
                <a:schemeClr val="dk1"/>
              </a:solidFill>
            </a:endParaRPr>
          </a:p>
          <a:p>
            <a:pPr indent="-298450" lvl="0" marL="457200" rtl="0" algn="l">
              <a:spcBef>
                <a:spcPts val="0"/>
              </a:spcBef>
              <a:spcAft>
                <a:spcPts val="0"/>
              </a:spcAft>
              <a:buClr>
                <a:schemeClr val="dk1"/>
              </a:buClr>
              <a:buSzPts val="1100"/>
              <a:buAutoNum type="arabicPeriod"/>
            </a:pPr>
            <a:r>
              <a:rPr lang="en-GB">
                <a:solidFill>
                  <a:schemeClr val="dk1"/>
                </a:solidFill>
              </a:rPr>
              <a:t>Removing DynamoDB DAX (changing our caching strategy)</a:t>
            </a:r>
            <a:endParaRPr>
              <a:solidFill>
                <a:schemeClr val="dk1"/>
              </a:solidFill>
            </a:endParaRPr>
          </a:p>
          <a:p>
            <a:pPr indent="-298450" lvl="0" marL="457200" rtl="0" algn="l">
              <a:spcBef>
                <a:spcPts val="0"/>
              </a:spcBef>
              <a:spcAft>
                <a:spcPts val="0"/>
              </a:spcAft>
              <a:buClr>
                <a:schemeClr val="dk1"/>
              </a:buClr>
              <a:buSzPts val="1100"/>
              <a:buAutoNum type="arabicPeriod"/>
            </a:pPr>
            <a:r>
              <a:rPr lang="en-GB">
                <a:solidFill>
                  <a:schemeClr val="dk1"/>
                </a:solidFill>
              </a:rPr>
              <a:t>Module for scaling ECS tasks based on items in the queue</a:t>
            </a:r>
            <a:endParaRPr>
              <a:solidFill>
                <a:schemeClr val="dk1"/>
              </a:solidFill>
            </a:endParaRPr>
          </a:p>
          <a:p>
            <a:pPr indent="-298450" lvl="0" marL="457200" rtl="0" algn="l">
              <a:spcBef>
                <a:spcPts val="0"/>
              </a:spcBef>
              <a:spcAft>
                <a:spcPts val="0"/>
              </a:spcAft>
              <a:buClr>
                <a:schemeClr val="dk1"/>
              </a:buClr>
              <a:buSzPts val="1100"/>
              <a:buAutoNum type="arabicPeriod"/>
            </a:pPr>
            <a:r>
              <a:rPr lang="en-GB">
                <a:solidFill>
                  <a:schemeClr val="dk1"/>
                </a:solidFill>
              </a:rPr>
              <a:t>The change of using RDS to Amazon Aurora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All these changes will be explained further in later parts of this presentation.</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7daf531668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7daf531668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When building our architecture, we organised our applications into 3 logical and physical computing tiers.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chose to use this 3-tiered architecture as these layers can be developed simultaneously by different group members and each tier can be scaled without impacting the other tiers.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Presentation Layer is the user interface of our application. Users will be able to view their transactions over here</a:t>
            </a:r>
            <a:r>
              <a:rPr lang="en-GB"/>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Application Layer is where we handle the business logic and process our transactions based on the business rules given.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Lastly, in the Data Layer, this is where all our transactions and user information and business rules are stored.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7daf531668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7daf531668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Moving on to the overall cost of our architecture, this was the overall costs breakdown back in our proposal phase which was about $1,400.</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6a5fa76472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6a5fa76472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And this is our overall cost now, which totals up to about $5,800.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reason for the huge cost for Amazon SES is because of the assumption made, which is given 62 million transactions in a month, we assume half of them qualify for campaigns.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GB">
                <a:solidFill>
                  <a:schemeClr val="dk1"/>
                </a:solidFill>
              </a:rPr>
              <a:t>However, we understand that this may not be the case for every month and we re-calculated another cost for SES with a lower bound of monthly transactions based on the historic data from ExaVault.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85a494e58d_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85a494e58d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 here, the assumption is that the number of monthly transactions is 5 million and half of that qualify for campaigns.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This greatly reduces the cost of using Amazon SES and can give us a better view of the cost breakdown of the other services used.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Given more time, our team will explore other 3rd party email delivery platforms to lower the cost of SES so that we can use the budget on other aspects of the architecture.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6a5fa76472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6a5fa76472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will now proceed with the demo of the frontend application.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85a494e58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85a494e58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Send api req via postman, stephen should receive email</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Planning to show each service and explain what they do and who they communicate with</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5deadd302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15deadd302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rafe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7daf531668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17daf531668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 help </a:t>
            </a:r>
            <a:r>
              <a:rPr lang="en-GB">
                <a:highlight>
                  <a:srgbClr val="FFF2CC"/>
                </a:highlight>
              </a:rPr>
              <a:t>facilitate the deployment of code changes</a:t>
            </a:r>
            <a:r>
              <a:rPr lang="en-GB"/>
              <a:t>, we set up github actions workflows. </a:t>
            </a:r>
            <a:r>
              <a:rPr lang="en-GB">
                <a:solidFill>
                  <a:schemeClr val="dk1"/>
                </a:solidFill>
              </a:rPr>
              <a:t>To illustrate</a:t>
            </a:r>
            <a:r>
              <a:rPr lang="en-GB">
                <a:solidFill>
                  <a:schemeClr val="dk1"/>
                </a:solidFill>
              </a:rPr>
              <a:t>, for our</a:t>
            </a:r>
            <a:r>
              <a:rPr lang="en-GB">
                <a:solidFill>
                  <a:schemeClr val="dk1"/>
                </a:solidFill>
                <a:highlight>
                  <a:srgbClr val="FFF2CC"/>
                </a:highlight>
              </a:rPr>
              <a:t> transaction processor</a:t>
            </a:r>
            <a:r>
              <a:rPr lang="en-GB">
                <a:solidFill>
                  <a:schemeClr val="dk1"/>
                </a:solidFill>
              </a:rPr>
              <a:t>, o</a:t>
            </a:r>
            <a:r>
              <a:rPr lang="en-GB"/>
              <a:t>nce new features are pushed into our deployment branch the workflow is </a:t>
            </a:r>
            <a:r>
              <a:rPr lang="en-GB">
                <a:highlight>
                  <a:srgbClr val="FFF2CC"/>
                </a:highlight>
              </a:rPr>
              <a:t>automatically triggered</a:t>
            </a:r>
            <a:r>
              <a:rPr lang="en-GB"/>
              <a:t>. GitHub Actions will </a:t>
            </a:r>
            <a:r>
              <a:rPr lang="en-GB">
                <a:highlight>
                  <a:srgbClr val="FFF2CC"/>
                </a:highlight>
              </a:rPr>
              <a:t>checkout </a:t>
            </a:r>
            <a:r>
              <a:rPr lang="en-GB"/>
              <a:t>our code repo, </a:t>
            </a:r>
            <a:r>
              <a:rPr lang="en-GB">
                <a:highlight>
                  <a:srgbClr val="FFF2CC"/>
                </a:highlight>
              </a:rPr>
              <a:t>build </a:t>
            </a:r>
            <a:r>
              <a:rPr lang="en-GB"/>
              <a:t>a new container image and push it into Amazon’s Elastic Container Registry. With ECR we </a:t>
            </a:r>
            <a:r>
              <a:rPr lang="en-GB">
                <a:highlight>
                  <a:srgbClr val="FFF2CC"/>
                </a:highlight>
              </a:rPr>
              <a:t>maintain proper version control </a:t>
            </a:r>
            <a:r>
              <a:rPr lang="en-GB"/>
              <a:t>of all our </a:t>
            </a:r>
            <a:r>
              <a:rPr lang="en-GB">
                <a:highlight>
                  <a:srgbClr val="FFF2CC"/>
                </a:highlight>
              </a:rPr>
              <a:t>application images</a:t>
            </a:r>
            <a:r>
              <a:rPr lang="en-GB"/>
              <a:t> and can </a:t>
            </a:r>
            <a:r>
              <a:rPr lang="en-GB">
                <a:highlight>
                  <a:srgbClr val="FFF2CC"/>
                </a:highlight>
              </a:rPr>
              <a:t>revert to an older image</a:t>
            </a:r>
            <a:r>
              <a:rPr lang="en-GB"/>
              <a:t> if need be.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Following that it would </a:t>
            </a:r>
            <a:r>
              <a:rPr lang="en-GB">
                <a:highlight>
                  <a:srgbClr val="FFF2CC"/>
                </a:highlight>
              </a:rPr>
              <a:t>update the ECS task definition</a:t>
            </a:r>
            <a:r>
              <a:rPr lang="en-GB"/>
              <a:t> to use the </a:t>
            </a:r>
            <a:r>
              <a:rPr lang="en-GB">
                <a:highlight>
                  <a:srgbClr val="FFF2CC"/>
                </a:highlight>
              </a:rPr>
              <a:t>new image ID</a:t>
            </a:r>
            <a:r>
              <a:rPr lang="en-GB"/>
              <a:t>, so ECS could </a:t>
            </a:r>
            <a:r>
              <a:rPr lang="en-GB">
                <a:highlight>
                  <a:srgbClr val="FFF2CC"/>
                </a:highlight>
              </a:rPr>
              <a:t>use the new image </a:t>
            </a:r>
            <a:r>
              <a:rPr lang="en-GB"/>
              <a:t>to deploy new transaction processors.</a:t>
            </a:r>
            <a:endParaRPr/>
          </a:p>
          <a:p>
            <a:pPr indent="0" lvl="0" marL="0" rtl="0" algn="l">
              <a:spcBef>
                <a:spcPts val="0"/>
              </a:spcBef>
              <a:spcAft>
                <a:spcPts val="0"/>
              </a:spcAft>
              <a:buNone/>
            </a:pPr>
            <a:r>
              <a:rPr lang="en-GB"/>
              <a:t>We have </a:t>
            </a:r>
            <a:r>
              <a:rPr lang="en-GB">
                <a:highlight>
                  <a:srgbClr val="FFF2CC"/>
                </a:highlight>
              </a:rPr>
              <a:t>similar workflows </a:t>
            </a:r>
            <a:r>
              <a:rPr lang="en-GB"/>
              <a:t>for the rest of our services such as pushing new React builds to S3 for our frontend.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These pipelines helps us to </a:t>
            </a:r>
            <a:r>
              <a:rPr lang="en-GB">
                <a:highlight>
                  <a:srgbClr val="FFF2CC"/>
                </a:highlight>
              </a:rPr>
              <a:t>modify and update our services</a:t>
            </a:r>
            <a:r>
              <a:rPr lang="en-GB"/>
              <a:t> more efficiently and conveniently with </a:t>
            </a:r>
            <a:r>
              <a:rPr lang="en-GB">
                <a:highlight>
                  <a:srgbClr val="FFF2CC"/>
                </a:highlight>
              </a:rPr>
              <a:t>no downtime</a:t>
            </a:r>
            <a:r>
              <a:rPr lang="en-GB"/>
              <a: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5911a7f6fb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5911a7f6fb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These are our table of contents </a:t>
            </a:r>
            <a:r>
              <a:rPr lang="en-GB"/>
              <a:t>starting</a:t>
            </a:r>
            <a:r>
              <a:rPr lang="en-GB"/>
              <a:t> from the project overview and going into the details of the different features of the architecture.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85b4c2a48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185b4c2a48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also use Terraform for our Infrastructure as Code, which </a:t>
            </a:r>
            <a:r>
              <a:rPr lang="en-GB">
                <a:highlight>
                  <a:srgbClr val="FFF2CC"/>
                </a:highlight>
              </a:rPr>
              <a:t>helps us to spin up, scale up and tear down infrastructure resources efficientl</a:t>
            </a:r>
            <a:r>
              <a:rPr lang="en-GB"/>
              <a:t>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also </a:t>
            </a:r>
            <a:r>
              <a:rPr lang="en-GB">
                <a:highlight>
                  <a:srgbClr val="FFF2CC"/>
                </a:highlight>
              </a:rPr>
              <a:t>separate the services by modules</a:t>
            </a:r>
            <a:r>
              <a:rPr lang="en-GB"/>
              <a:t> to keep resources </a:t>
            </a:r>
            <a:r>
              <a:rPr lang="en-GB">
                <a:highlight>
                  <a:srgbClr val="FFF2CC"/>
                </a:highlight>
              </a:rPr>
              <a:t>organized for ease of reference.</a:t>
            </a:r>
            <a:r>
              <a:rPr lang="en-GB"/>
              <a:t> This, along with </a:t>
            </a:r>
            <a:r>
              <a:rPr lang="en-GB"/>
              <a:t>Terraform’s </a:t>
            </a:r>
            <a:r>
              <a:rPr lang="en-GB">
                <a:highlight>
                  <a:srgbClr val="FFF2CC"/>
                </a:highlight>
              </a:rPr>
              <a:t>straightforward and simple syntax</a:t>
            </a:r>
            <a:r>
              <a:rPr lang="en-GB"/>
              <a:t>,  allows us to </a:t>
            </a:r>
            <a:r>
              <a:rPr lang="en-GB">
                <a:highlight>
                  <a:srgbClr val="FFF2CC"/>
                </a:highlight>
              </a:rPr>
              <a:t>make changes more easily</a:t>
            </a:r>
            <a:r>
              <a:rPr lang="en-GB"/>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With Terraform, instead of </a:t>
            </a:r>
            <a:r>
              <a:rPr lang="en-GB">
                <a:highlight>
                  <a:srgbClr val="FFF2CC"/>
                </a:highlight>
              </a:rPr>
              <a:t>clicking through the console</a:t>
            </a:r>
            <a:r>
              <a:rPr lang="en-GB"/>
              <a:t> or </a:t>
            </a:r>
            <a:r>
              <a:rPr lang="en-GB">
                <a:highlight>
                  <a:srgbClr val="FFF2CC"/>
                </a:highlight>
              </a:rPr>
              <a:t>making untraceable cli commands</a:t>
            </a:r>
            <a:r>
              <a:rPr lang="en-GB"/>
              <a:t> to</a:t>
            </a:r>
            <a:r>
              <a:rPr lang="en-GB">
                <a:highlight>
                  <a:srgbClr val="FFF2CC"/>
                </a:highlight>
              </a:rPr>
              <a:t> change resource configurations</a:t>
            </a:r>
            <a:r>
              <a:rPr lang="en-GB"/>
              <a:t>, we simply </a:t>
            </a:r>
            <a:r>
              <a:rPr lang="en-GB">
                <a:highlight>
                  <a:srgbClr val="FFF2CC"/>
                </a:highlight>
              </a:rPr>
              <a:t>make changes to our terraform repository</a:t>
            </a:r>
            <a:r>
              <a:rPr lang="en-GB"/>
              <a:t> and </a:t>
            </a:r>
            <a:r>
              <a:rPr lang="en-GB">
                <a:highlight>
                  <a:srgbClr val="FFF2CC"/>
                </a:highlight>
              </a:rPr>
              <a:t>apply the changes</a:t>
            </a:r>
            <a:r>
              <a:rPr lang="en-GB"/>
              <a:t>.</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GB"/>
              <a:t>Descriptive and auditable.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7daf531668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17daf531668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also </a:t>
            </a:r>
            <a:r>
              <a:rPr lang="en-GB">
                <a:highlight>
                  <a:srgbClr val="FFF2CC"/>
                </a:highlight>
              </a:rPr>
              <a:t>identified </a:t>
            </a:r>
            <a:r>
              <a:rPr lang="en-GB"/>
              <a:t>and </a:t>
            </a:r>
            <a:r>
              <a:rPr lang="en-GB">
                <a:highlight>
                  <a:srgbClr val="FFF2CC"/>
                </a:highlight>
              </a:rPr>
              <a:t>broke down</a:t>
            </a:r>
            <a:r>
              <a:rPr lang="en-GB"/>
              <a:t> our solution into </a:t>
            </a:r>
            <a:r>
              <a:rPr lang="en-GB">
                <a:highlight>
                  <a:srgbClr val="FFF2CC"/>
                </a:highlight>
              </a:rPr>
              <a:t>various functions</a:t>
            </a:r>
            <a:r>
              <a:rPr lang="en-GB"/>
              <a:t>, such as services for </a:t>
            </a:r>
            <a:r>
              <a:rPr lang="en-GB">
                <a:highlight>
                  <a:srgbClr val="FFF2CC"/>
                </a:highlight>
              </a:rPr>
              <a:t>querying</a:t>
            </a:r>
            <a:r>
              <a:rPr lang="en-GB"/>
              <a:t>, </a:t>
            </a:r>
            <a:r>
              <a:rPr lang="en-GB">
                <a:highlight>
                  <a:srgbClr val="FFF2CC"/>
                </a:highlight>
              </a:rPr>
              <a:t>ingesting</a:t>
            </a:r>
            <a:r>
              <a:rPr lang="en-GB"/>
              <a:t> and </a:t>
            </a:r>
            <a:r>
              <a:rPr lang="en-GB">
                <a:highlight>
                  <a:srgbClr val="FFF2CC"/>
                </a:highlight>
              </a:rPr>
              <a:t>processing </a:t>
            </a:r>
            <a:r>
              <a:rPr lang="en-GB"/>
              <a:t>transactions, and </a:t>
            </a:r>
            <a:r>
              <a:rPr lang="en-GB">
                <a:highlight>
                  <a:srgbClr val="FFF2CC"/>
                </a:highlight>
              </a:rPr>
              <a:t>campaign notifications</a:t>
            </a:r>
            <a:r>
              <a:rPr lang="en-GB"/>
              <a:t>. These </a:t>
            </a:r>
            <a:r>
              <a:rPr lang="en-GB">
                <a:highlight>
                  <a:srgbClr val="FFF2CC"/>
                </a:highlight>
              </a:rPr>
              <a:t>individual parts</a:t>
            </a:r>
            <a:r>
              <a:rPr lang="en-GB"/>
              <a:t> are </a:t>
            </a:r>
            <a:r>
              <a:rPr lang="en-GB">
                <a:highlight>
                  <a:srgbClr val="FFF2CC"/>
                </a:highlight>
              </a:rPr>
              <a:t>maintained and deployed separately as microservices</a:t>
            </a:r>
            <a:r>
              <a:rPr lang="en-GB"/>
              <a:t> with</a:t>
            </a:r>
            <a:r>
              <a:rPr lang="en-GB">
                <a:highlight>
                  <a:srgbClr val="FFF2CC"/>
                </a:highlight>
              </a:rPr>
              <a:t> lambda and ECS</a:t>
            </a:r>
            <a:r>
              <a:rPr lang="en-GB"/>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Doing so allows us to </a:t>
            </a:r>
            <a:r>
              <a:rPr lang="en-GB">
                <a:highlight>
                  <a:srgbClr val="FFF2CC"/>
                </a:highlight>
              </a:rPr>
              <a:t>increase the modularity</a:t>
            </a:r>
            <a:r>
              <a:rPr lang="en-GB"/>
              <a:t> of our solution and </a:t>
            </a:r>
            <a:r>
              <a:rPr lang="en-GB">
                <a:highlight>
                  <a:srgbClr val="FFF2CC"/>
                </a:highlight>
              </a:rPr>
              <a:t>analyze each service’s computing resource needs clearly.</a:t>
            </a:r>
            <a:r>
              <a:rPr lang="en-GB"/>
              <a:t> It also allows us to </a:t>
            </a:r>
            <a:r>
              <a:rPr lang="en-GB">
                <a:highlight>
                  <a:srgbClr val="FFF2CC"/>
                </a:highlight>
              </a:rPr>
              <a:t>scale different parts of the solution </a:t>
            </a:r>
            <a:r>
              <a:rPr lang="en-GB">
                <a:highlight>
                  <a:srgbClr val="FFF2CC"/>
                </a:highlight>
              </a:rPr>
              <a:t>separately</a:t>
            </a:r>
            <a:r>
              <a:rPr lang="en-GB"/>
              <a:t> and achieve more </a:t>
            </a:r>
            <a:r>
              <a:rPr lang="en-GB">
                <a:highlight>
                  <a:srgbClr val="FFF2CC"/>
                </a:highlight>
              </a:rPr>
              <a:t>effective resource utilization</a:t>
            </a:r>
            <a:r>
              <a:rPr lang="en-GB"/>
              <a:t> and </a:t>
            </a:r>
            <a:r>
              <a:rPr lang="en-GB">
                <a:highlight>
                  <a:srgbClr val="FFF2CC"/>
                </a:highlight>
              </a:rPr>
              <a:t>cost savings</a:t>
            </a:r>
            <a:r>
              <a:rPr lang="en-GB"/>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highlight>
                  <a:srgbClr val="FFF2CC"/>
                </a:highlight>
              </a:rPr>
              <a:t>Maintainability </a:t>
            </a:r>
            <a:r>
              <a:rPr lang="en-GB"/>
              <a:t>is also achieved by </a:t>
            </a:r>
            <a:r>
              <a:rPr lang="en-GB">
                <a:highlight>
                  <a:srgbClr val="FFF2CC"/>
                </a:highlight>
              </a:rPr>
              <a:t>minimizing dependencies between services</a:t>
            </a:r>
            <a:r>
              <a:rPr lang="en-GB"/>
              <a:t> so we can </a:t>
            </a:r>
            <a:r>
              <a:rPr lang="en-GB">
                <a:highlight>
                  <a:srgbClr val="FFF2CC"/>
                </a:highlight>
              </a:rPr>
              <a:t>focus each change on a specific service</a:t>
            </a:r>
            <a:r>
              <a:rPr lang="en-GB"/>
              <a:t> and have </a:t>
            </a:r>
            <a:r>
              <a:rPr lang="en-GB">
                <a:highlight>
                  <a:srgbClr val="FFF2CC"/>
                </a:highlight>
              </a:rPr>
              <a:t>faster development speed.</a:t>
            </a:r>
            <a:endParaRPr>
              <a:highlight>
                <a:srgbClr val="FFF2CC"/>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185b4c2a48e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185b4c2a48e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For</a:t>
            </a:r>
            <a:r>
              <a:rPr lang="en-GB">
                <a:solidFill>
                  <a:schemeClr val="dk1"/>
                </a:solidFill>
              </a:rPr>
              <a:t> our design patterns, we chose to implement the </a:t>
            </a:r>
            <a:r>
              <a:rPr lang="en-GB">
                <a:solidFill>
                  <a:schemeClr val="dk1"/>
                </a:solidFill>
                <a:highlight>
                  <a:srgbClr val="FFF2CC"/>
                </a:highlight>
              </a:rPr>
              <a:t>factory method creational pattern</a:t>
            </a:r>
            <a:r>
              <a:rPr lang="en-GB">
                <a:solidFill>
                  <a:schemeClr val="dk1"/>
                </a:solidFill>
              </a:rPr>
              <a:t>, as we noticed that there are </a:t>
            </a:r>
            <a:r>
              <a:rPr lang="en-GB">
                <a:solidFill>
                  <a:schemeClr val="dk1"/>
                </a:solidFill>
                <a:highlight>
                  <a:srgbClr val="FFF2CC"/>
                </a:highlight>
              </a:rPr>
              <a:t>numerous checks required</a:t>
            </a:r>
            <a:r>
              <a:rPr lang="en-GB">
                <a:solidFill>
                  <a:schemeClr val="dk1"/>
                </a:solidFill>
              </a:rPr>
              <a:t> to determine base earn and campaign earn eligibility for </a:t>
            </a:r>
            <a:r>
              <a:rPr lang="en-GB">
                <a:solidFill>
                  <a:schemeClr val="dk1"/>
                </a:solidFill>
                <a:highlight>
                  <a:srgbClr val="FFF2CC"/>
                </a:highlight>
              </a:rPr>
              <a:t>various card types</a:t>
            </a:r>
            <a:r>
              <a:rPr lang="en-GB">
                <a:solidFill>
                  <a:schemeClr val="dk1"/>
                </a:solidFill>
              </a:rPr>
              <a:t>. And while they are </a:t>
            </a:r>
            <a:r>
              <a:rPr lang="en-GB">
                <a:solidFill>
                  <a:schemeClr val="dk1"/>
                </a:solidFill>
                <a:highlight>
                  <a:srgbClr val="FFF2CC"/>
                </a:highlight>
              </a:rPr>
              <a:t>rather unique</a:t>
            </a:r>
            <a:r>
              <a:rPr lang="en-GB">
                <a:solidFill>
                  <a:schemeClr val="dk1"/>
                </a:solidFill>
              </a:rPr>
              <a:t> amongst the </a:t>
            </a:r>
            <a:r>
              <a:rPr lang="en-GB">
                <a:solidFill>
                  <a:schemeClr val="dk1"/>
                </a:solidFill>
                <a:highlight>
                  <a:srgbClr val="FFF2CC"/>
                </a:highlight>
              </a:rPr>
              <a:t>card types and campaigns</a:t>
            </a:r>
            <a:r>
              <a:rPr lang="en-GB">
                <a:solidFill>
                  <a:schemeClr val="dk1"/>
                </a:solidFill>
              </a:rPr>
              <a:t>, it is not </a:t>
            </a:r>
            <a:r>
              <a:rPr lang="en-GB">
                <a:solidFill>
                  <a:schemeClr val="dk1"/>
                </a:solidFill>
                <a:highlight>
                  <a:srgbClr val="FFF2CC"/>
                </a:highlight>
              </a:rPr>
              <a:t>unforeseeable </a:t>
            </a:r>
            <a:r>
              <a:rPr lang="en-GB">
                <a:solidFill>
                  <a:schemeClr val="dk1"/>
                </a:solidFill>
              </a:rPr>
              <a:t>that in future they may </a:t>
            </a:r>
            <a:r>
              <a:rPr lang="en-GB">
                <a:solidFill>
                  <a:schemeClr val="dk1"/>
                </a:solidFill>
                <a:highlight>
                  <a:srgbClr val="FFF2CC"/>
                </a:highlight>
              </a:rPr>
              <a:t>overlap</a:t>
            </a:r>
            <a:r>
              <a:rPr lang="en-GB">
                <a:solidFill>
                  <a:schemeClr val="dk1"/>
                </a:solidFill>
              </a:rPr>
              <a:t>. So instead of </a:t>
            </a:r>
            <a:r>
              <a:rPr lang="en-GB">
                <a:solidFill>
                  <a:schemeClr val="dk1"/>
                </a:solidFill>
                <a:highlight>
                  <a:srgbClr val="FFF2CC"/>
                </a:highlight>
              </a:rPr>
              <a:t>littering</a:t>
            </a:r>
            <a:r>
              <a:rPr lang="en-GB">
                <a:solidFill>
                  <a:schemeClr val="dk1"/>
                </a:solidFill>
              </a:rPr>
              <a:t> our code with</a:t>
            </a:r>
            <a:r>
              <a:rPr lang="en-GB">
                <a:solidFill>
                  <a:schemeClr val="dk1"/>
                </a:solidFill>
                <a:highlight>
                  <a:srgbClr val="FFF2CC"/>
                </a:highlight>
              </a:rPr>
              <a:t> multiple nested conditionals</a:t>
            </a:r>
            <a:r>
              <a:rPr lang="en-GB">
                <a:solidFill>
                  <a:schemeClr val="dk1"/>
                </a:solidFill>
              </a:rPr>
              <a:t> and </a:t>
            </a:r>
            <a:r>
              <a:rPr lang="en-GB">
                <a:solidFill>
                  <a:schemeClr val="dk1"/>
                </a:solidFill>
                <a:highlight>
                  <a:srgbClr val="FFF2CC"/>
                </a:highlight>
              </a:rPr>
              <a:t>repeated code </a:t>
            </a:r>
            <a:r>
              <a:rPr lang="en-GB">
                <a:solidFill>
                  <a:schemeClr val="dk1"/>
                </a:solidFill>
              </a:rPr>
              <a:t>for similar checks, we decided to use this design pattern.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Firstly, all our business config and card rules are stored inside </a:t>
            </a:r>
            <a:r>
              <a:rPr lang="en-GB">
                <a:solidFill>
                  <a:schemeClr val="dk1"/>
                </a:solidFill>
                <a:highlight>
                  <a:srgbClr val="FFF2CC"/>
                </a:highlight>
              </a:rPr>
              <a:t>dynamodb</a:t>
            </a:r>
            <a:r>
              <a:rPr lang="en-GB">
                <a:solidFill>
                  <a:schemeClr val="dk1"/>
                </a:solidFill>
              </a:rPr>
              <a:t>, which is </a:t>
            </a:r>
            <a:r>
              <a:rPr lang="en-GB">
                <a:solidFill>
                  <a:schemeClr val="dk1"/>
                </a:solidFill>
                <a:highlight>
                  <a:srgbClr val="FFF2CC"/>
                </a:highlight>
              </a:rPr>
              <a:t>retrieved and cached hourly </a:t>
            </a:r>
            <a:r>
              <a:rPr lang="en-GB">
                <a:solidFill>
                  <a:schemeClr val="dk1"/>
                </a:solidFill>
              </a:rPr>
              <a:t>by our transaction processor service.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The</a:t>
            </a:r>
            <a:r>
              <a:rPr lang="en-GB">
                <a:solidFill>
                  <a:schemeClr val="dk1"/>
                </a:solidFill>
                <a:highlight>
                  <a:srgbClr val="FFF2CC"/>
                </a:highlight>
              </a:rPr>
              <a:t> CardHandler </a:t>
            </a:r>
            <a:r>
              <a:rPr lang="en-GB">
                <a:solidFill>
                  <a:schemeClr val="dk1"/>
                </a:solidFill>
              </a:rPr>
              <a:t>calls the </a:t>
            </a:r>
            <a:r>
              <a:rPr lang="en-GB">
                <a:solidFill>
                  <a:schemeClr val="dk1"/>
                </a:solidFill>
                <a:highlight>
                  <a:srgbClr val="FFF2CC"/>
                </a:highlight>
              </a:rPr>
              <a:t>getCheckers</a:t>
            </a:r>
            <a:r>
              <a:rPr lang="en-GB">
                <a:solidFill>
                  <a:schemeClr val="dk1"/>
                </a:solidFill>
              </a:rPr>
              <a:t> method of </a:t>
            </a:r>
            <a:r>
              <a:rPr lang="en-GB">
                <a:solidFill>
                  <a:schemeClr val="dk1"/>
                </a:solidFill>
                <a:highlight>
                  <a:srgbClr val="FFF2CC"/>
                </a:highlight>
              </a:rPr>
              <a:t>CheckerFactory</a:t>
            </a:r>
            <a:r>
              <a:rPr lang="en-GB">
                <a:solidFill>
                  <a:schemeClr val="dk1"/>
                </a:solidFill>
              </a:rPr>
              <a:t> with the required </a:t>
            </a:r>
            <a:r>
              <a:rPr lang="en-GB">
                <a:solidFill>
                  <a:schemeClr val="dk1"/>
                </a:solidFill>
                <a:highlight>
                  <a:srgbClr val="FFF2CC"/>
                </a:highlight>
              </a:rPr>
              <a:t>CheckerKeys</a:t>
            </a:r>
            <a:r>
              <a:rPr lang="en-GB">
                <a:solidFill>
                  <a:schemeClr val="dk1"/>
                </a:solidFill>
              </a:rPr>
              <a:t>, which is stored inside our </a:t>
            </a:r>
            <a:r>
              <a:rPr lang="en-GB">
                <a:solidFill>
                  <a:schemeClr val="dk1"/>
                </a:solidFill>
                <a:highlight>
                  <a:srgbClr val="FFF2CC"/>
                </a:highlight>
              </a:rPr>
              <a:t>card rules.</a:t>
            </a:r>
            <a:r>
              <a:rPr lang="en-GB">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This </a:t>
            </a:r>
            <a:r>
              <a:rPr lang="en-GB">
                <a:solidFill>
                  <a:schemeClr val="dk1"/>
                </a:solidFill>
                <a:highlight>
                  <a:srgbClr val="FFF2CC"/>
                </a:highlight>
              </a:rPr>
              <a:t>avoids tight coupling</a:t>
            </a:r>
            <a:r>
              <a:rPr lang="en-GB">
                <a:solidFill>
                  <a:schemeClr val="dk1"/>
                </a:solidFill>
              </a:rPr>
              <a:t> between </a:t>
            </a:r>
            <a:r>
              <a:rPr lang="en-GB">
                <a:solidFill>
                  <a:schemeClr val="dk1"/>
                </a:solidFill>
                <a:highlight>
                  <a:srgbClr val="FFF2CC"/>
                </a:highlight>
              </a:rPr>
              <a:t>CardHandler and concrete Checkers</a:t>
            </a:r>
            <a:r>
              <a:rPr lang="en-GB">
                <a:solidFill>
                  <a:schemeClr val="dk1"/>
                </a:solidFill>
              </a:rPr>
              <a:t>. It achieves the </a:t>
            </a:r>
            <a:r>
              <a:rPr lang="en-GB">
                <a:solidFill>
                  <a:schemeClr val="dk1"/>
                </a:solidFill>
                <a:highlight>
                  <a:srgbClr val="FFF2CC"/>
                </a:highlight>
              </a:rPr>
              <a:t>Open-Closed Principle</a:t>
            </a:r>
            <a:r>
              <a:rPr lang="en-GB">
                <a:solidFill>
                  <a:schemeClr val="dk1"/>
                </a:solidFill>
              </a:rPr>
              <a:t> as we can</a:t>
            </a:r>
            <a:r>
              <a:rPr lang="en-GB">
                <a:solidFill>
                  <a:schemeClr val="dk1"/>
                </a:solidFill>
                <a:highlight>
                  <a:srgbClr val="FFF2CC"/>
                </a:highlight>
              </a:rPr>
              <a:t> introduce new checkers easily without modifying existing client code</a:t>
            </a:r>
            <a:r>
              <a:rPr lang="en-GB">
                <a:solidFill>
                  <a:schemeClr val="dk1"/>
                </a:solidFill>
              </a:rPr>
              <a:t>. All we have to do is </a:t>
            </a:r>
            <a:r>
              <a:rPr lang="en-GB">
                <a:solidFill>
                  <a:schemeClr val="dk1"/>
                </a:solidFill>
                <a:highlight>
                  <a:srgbClr val="FFF2CC"/>
                </a:highlight>
              </a:rPr>
              <a:t>create a new concrete checker class</a:t>
            </a:r>
            <a:r>
              <a:rPr lang="en-GB">
                <a:solidFill>
                  <a:schemeClr val="dk1"/>
                </a:solidFill>
              </a:rPr>
              <a:t> and</a:t>
            </a:r>
            <a:r>
              <a:rPr lang="en-GB">
                <a:solidFill>
                  <a:schemeClr val="dk1"/>
                </a:solidFill>
                <a:highlight>
                  <a:srgbClr val="FFF2CC"/>
                </a:highlight>
              </a:rPr>
              <a:t> update our CardRules table in dynamodb</a:t>
            </a:r>
            <a:r>
              <a:rPr lang="en-GB">
                <a:solidFill>
                  <a:schemeClr val="dk1"/>
                </a:solidFill>
              </a:rPr>
              <a:t> for cards that require this check.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Lastly, we adhere to the </a:t>
            </a:r>
            <a:r>
              <a:rPr lang="en-GB">
                <a:solidFill>
                  <a:schemeClr val="dk1"/>
                </a:solidFill>
                <a:highlight>
                  <a:srgbClr val="FFF2CC"/>
                </a:highlight>
              </a:rPr>
              <a:t>single-responsibility principle</a:t>
            </a:r>
            <a:r>
              <a:rPr lang="en-GB">
                <a:solidFill>
                  <a:schemeClr val="dk1"/>
                </a:solidFill>
              </a:rPr>
              <a:t> as </a:t>
            </a:r>
            <a:r>
              <a:rPr lang="en-GB">
                <a:solidFill>
                  <a:schemeClr val="dk1"/>
                </a:solidFill>
                <a:highlight>
                  <a:srgbClr val="FFF2CC"/>
                </a:highlight>
              </a:rPr>
              <a:t>checker creation code</a:t>
            </a:r>
            <a:r>
              <a:rPr lang="en-GB">
                <a:solidFill>
                  <a:schemeClr val="dk1"/>
                </a:solidFill>
              </a:rPr>
              <a:t> is only contained in </a:t>
            </a:r>
            <a:r>
              <a:rPr lang="en-GB">
                <a:solidFill>
                  <a:schemeClr val="dk1"/>
                </a:solidFill>
                <a:highlight>
                  <a:srgbClr val="FFF2CC"/>
                </a:highlight>
              </a:rPr>
              <a:t>CheckerFactory</a:t>
            </a:r>
            <a:r>
              <a:rPr lang="en-GB">
                <a:solidFill>
                  <a:schemeClr val="dk1"/>
                </a:solidFill>
              </a:rPr>
              <a:t>, with Each Checker performing its own specific check. This makes the code </a:t>
            </a:r>
            <a:r>
              <a:rPr lang="en-GB">
                <a:solidFill>
                  <a:schemeClr val="dk1"/>
                </a:solidFill>
                <a:highlight>
                  <a:srgbClr val="FFF2CC"/>
                </a:highlight>
              </a:rPr>
              <a:t>easier to support and maintain</a:t>
            </a:r>
            <a:r>
              <a:rPr lang="en-GB">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We also use the Factory Method Design Pattern for our earn calculation, though currently there is only one type which is the RateCalculator, in future if we have more complex points calculation we can extend that as well.</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7daf531668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17daf531668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chemeClr val="dk1"/>
                </a:solidFill>
              </a:rPr>
              <a:t>Thanks Rafe.</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GB" sz="1400">
                <a:solidFill>
                  <a:schemeClr val="dk1"/>
                </a:solidFill>
              </a:rPr>
              <a:t>Availability is a critical aspect of the architecture because as a platform supporting banking systems, it should be subjected to the same levels of uptime.</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GB" sz="1400">
                <a:solidFill>
                  <a:schemeClr val="dk1"/>
                </a:solidFill>
              </a:rPr>
              <a:t>I’ll be highlighting some of the key aspects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17daf531668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17daf531668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Starting with the database, data should always be available to be read and stored in the database.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GB" sz="1200"/>
              <a:t>This is why our team has chosen Amazon Aurora RDS as the database of choice. The service has three key functionalities that supports high availability.</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n-GB" sz="1200"/>
              <a:t>(1) No Loss, Always Access Data</a:t>
            </a:r>
            <a:endParaRPr b="1" sz="1200"/>
          </a:p>
          <a:p>
            <a:pPr indent="0" lvl="0" marL="0" rtl="0" algn="l">
              <a:spcBef>
                <a:spcPts val="0"/>
              </a:spcBef>
              <a:spcAft>
                <a:spcPts val="0"/>
              </a:spcAft>
              <a:buNone/>
            </a:pPr>
            <a:r>
              <a:rPr lang="en-GB" sz="1200"/>
              <a:t>When a data is stored into Aurora, it is being automatically replicated to other availability zones</a:t>
            </a:r>
            <a:endParaRPr sz="1200"/>
          </a:p>
          <a:p>
            <a:pPr indent="0" lvl="0" marL="0" rtl="0" algn="l">
              <a:spcBef>
                <a:spcPts val="0"/>
              </a:spcBef>
              <a:spcAft>
                <a:spcPts val="0"/>
              </a:spcAft>
              <a:buNone/>
            </a:pPr>
            <a:r>
              <a:rPr lang="en-GB" sz="1200"/>
              <a:t>Essentially, this means no loss of data</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n-GB" sz="1200"/>
              <a:t>(2) DB Instances</a:t>
            </a:r>
            <a:endParaRPr b="1" sz="1200"/>
          </a:p>
          <a:p>
            <a:pPr indent="0" lvl="0" marL="0" rtl="0" algn="l">
              <a:spcBef>
                <a:spcPts val="0"/>
              </a:spcBef>
              <a:spcAft>
                <a:spcPts val="0"/>
              </a:spcAft>
              <a:buNone/>
            </a:pPr>
            <a:r>
              <a:rPr lang="en-GB" sz="1200"/>
              <a:t>Aurora can divide workloads into Read and Write operations, and it is possible to create up to 15 read-only operations</a:t>
            </a:r>
            <a:endParaRPr sz="1200"/>
          </a:p>
          <a:p>
            <a:pPr indent="0" lvl="0" marL="0" rtl="0" algn="l">
              <a:spcBef>
                <a:spcPts val="0"/>
              </a:spcBef>
              <a:spcAft>
                <a:spcPts val="0"/>
              </a:spcAft>
              <a:buNone/>
            </a:pPr>
            <a:r>
              <a:t/>
            </a:r>
            <a:endParaRPr b="1" sz="1200"/>
          </a:p>
          <a:p>
            <a:pPr indent="0" lvl="0" marL="0" rtl="0" algn="l">
              <a:spcBef>
                <a:spcPts val="0"/>
              </a:spcBef>
              <a:spcAft>
                <a:spcPts val="0"/>
              </a:spcAft>
              <a:buNone/>
            </a:pPr>
            <a:r>
              <a:rPr b="1" lang="en-GB" sz="1200"/>
              <a:t>(3) Automatic Failover</a:t>
            </a:r>
            <a:endParaRPr b="1" sz="1200"/>
          </a:p>
          <a:p>
            <a:pPr indent="0" lvl="0" marL="0" rtl="0" algn="l">
              <a:spcBef>
                <a:spcPts val="0"/>
              </a:spcBef>
              <a:spcAft>
                <a:spcPts val="0"/>
              </a:spcAft>
              <a:buNone/>
            </a:pPr>
            <a:r>
              <a:rPr lang="en-GB" sz="1200"/>
              <a:t>This helps with Aurora’s automatic failover, if the primary instance goes down it will failover automatically within 30 seconds.</a:t>
            </a:r>
            <a:endParaRPr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84ae1f9e0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184ae1f9e0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primary instance is the one handling the write operations, and the read operations is load balanced between the two replicas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184ae1f9e04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184ae1f9e04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When the primary instance goes down, the Read Replica is automatically promoted to the primary instance, all within thirty seconds, and does not affect the users of the DB.</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17daf531668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17daf531668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microservices are also high available because of Amazon ECS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17daf531668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17daf531668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400"/>
              <a:t>And lastly, the overall architecture is also deployed across two availability zones to have an active-active standby configuration.</a:t>
            </a:r>
            <a:endParaRPr sz="14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17daf531668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17daf531668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For our serv</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5911a7f6fb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5911a7f6fb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before we begin, we’ll </a:t>
            </a:r>
            <a:r>
              <a:rPr lang="en-GB"/>
              <a:t>revisit</a:t>
            </a:r>
            <a:r>
              <a:rPr lang="en-GB"/>
              <a:t> the problem statement.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17daf531668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17daf531668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darren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17daf531668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17daf531668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1847b6ecda7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1847b6ecda7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17daf531668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17daf531668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17daf531668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17daf531668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185a494e58d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185a494e58d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17daf531668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17daf531668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17daf531668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17daf531668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Bad actors from accessing restricted data… not DDOS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185a494e58d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185a494e58d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17daf531668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17daf531668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Amazon Macie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5deadd302c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5deadd302c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Here are the 4 business needs drawn from the requirements document.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For </a:t>
            </a:r>
            <a:r>
              <a:rPr b="1" lang="en-GB"/>
              <a:t>Earn Processing,</a:t>
            </a:r>
            <a:r>
              <a:rPr lang="en-GB"/>
              <a:t> the solution must be able to ingest transactions data from two data sources: csv files from ExaVault and API calls. These will then be processed and loyalty points gained from the transactions will need to calculated and shown on a user interface.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For Exclusions</a:t>
            </a:r>
            <a:r>
              <a:rPr lang="en-GB"/>
              <a:t>, takes into consideration the certain exemptions for loyalty points calculation for certain transactions</a:t>
            </a:r>
            <a:r>
              <a:rPr lang="en-GB"/>
              <a:t> due to competing programs and/or agreements with merchants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We then have the Promotional Campaign where </a:t>
            </a:r>
            <a:r>
              <a:rPr lang="en-GB"/>
              <a:t>the merchants should have the flexibility to start and close campaigns programs and the respective points calculated at the point of time of transaction processing. Users would also be notified when any of their transactions qualify for certain campaigns.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Lastly, each user can own multiple cards, and for the same type of card program, the loyal point should be aggregated.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17daf531668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17daf531668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17daf531668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17daf531668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stephen</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17daf531668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17daf531668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use AWS Lambda to host 3 of our functions for API endpoint processing, scaling transaction processors, and processing SQS queue messages</a:t>
            </a:r>
            <a:br>
              <a:rPr lang="en-GB"/>
            </a:br>
            <a:br>
              <a:rPr lang="en-GB"/>
            </a:br>
            <a:r>
              <a:rPr lang="en-GB"/>
              <a:t>As AWS Lambda is serverless, it can easily scale with the amount of user requests that flow through. </a:t>
            </a:r>
            <a:r>
              <a:rPr lang="en-GB"/>
              <a:t>Additionally</a:t>
            </a:r>
            <a:r>
              <a:rPr lang="en-GB"/>
              <a:t>, AWS Lambda is able to handle several triggers from these functions in parallel, so this speeds up the processing of our lambda function, since each trigger is individually handled.</a:t>
            </a:r>
            <a:br>
              <a:rPr lang="en-GB"/>
            </a:b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17daf531668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17daf531668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microservices in our solutions are deployed inside ECS containers within a cluster. We used Fargate because of its benefit of managing the infrastructure of running containers. So in terms of performance, Fargate enables ECS containers to be quickly launched, which in turn allows our microservices to spin up quickly for fast scaling.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https://docs.aws.amazon.com/AmazonECS/latest/developerguide/AWS_Fargate.html</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17daf531668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17daf531668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also have several message queues created through Amazon SQS for ingesting transactions and notification messages. These message queues allow for asynchronous communication between API endpoints, so that there is no waiting involved in the process.</a:t>
            </a:r>
            <a:br>
              <a:rPr lang="en-GB"/>
            </a:br>
            <a:br>
              <a:rPr lang="en-GB"/>
            </a:br>
            <a:r>
              <a:rPr lang="en-GB"/>
              <a:t>We also have dead-letter queues to handle any message failures by rerouting them from the main queue. Currently these messages will be handled manually.</a:t>
            </a:r>
            <a:endParaRPr/>
          </a:p>
          <a:p>
            <a:pPr indent="0" lvl="0" marL="0" rtl="0" algn="l">
              <a:spcBef>
                <a:spcPts val="0"/>
              </a:spcBef>
              <a:spcAft>
                <a:spcPts val="0"/>
              </a:spcAft>
              <a:buNone/>
            </a:pPr>
            <a:br>
              <a:rPr lang="en-GB"/>
            </a:br>
            <a:r>
              <a:rPr lang="en-GB"/>
              <a:t>Our queues also enable concurrent message processing. So for example, 2 transaction processor services can </a:t>
            </a:r>
            <a:r>
              <a:rPr lang="en-GB"/>
              <a:t>process</a:t>
            </a:r>
            <a:r>
              <a:rPr lang="en-GB"/>
              <a:t> </a:t>
            </a:r>
            <a:r>
              <a:rPr lang="en-GB"/>
              <a:t>messages</a:t>
            </a:r>
            <a:r>
              <a:rPr lang="en-GB"/>
              <a:t> from the transactions queue, so this will help speed up the overall transaction process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GB">
                <a:solidFill>
                  <a:schemeClr val="dk1"/>
                </a:solidFill>
              </a:rPr>
              <a:t>### </a:t>
            </a:r>
            <a:r>
              <a:rPr lang="en-GB">
                <a:solidFill>
                  <a:schemeClr val="dk1"/>
                </a:solidFill>
              </a:rPr>
              <a:t>these transaction services can add messages to the queue without having to wait for them to be processed by the other endpoint.</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17daf531668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17daf531668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GB"/>
            </a:br>
            <a:br>
              <a:rPr lang="en-GB"/>
            </a:br>
            <a:r>
              <a:rPr lang="en-GB"/>
              <a:t>We have set it up such that there are 2 read nodes and 1 write node. These 2 read nodes will </a:t>
            </a:r>
            <a:r>
              <a:rPr lang="en-GB"/>
              <a:t>synchronously</a:t>
            </a:r>
            <a:r>
              <a:rPr lang="en-GB"/>
              <a:t> replicate data across AZs to the different storage nodes in our cluster.</a:t>
            </a:r>
            <a:br>
              <a:rPr lang="en-GB"/>
            </a:br>
            <a:br>
              <a:rPr lang="en-GB"/>
            </a:br>
            <a:r>
              <a:rPr lang="en-GB"/>
              <a:t>This helps to provide data redundancy, prevent I/O freezes, as well as minimizing the latency spikes during system backups, since the data is always up to date. As my teammate had mentioned, while AWS Aurora is more expensive, its’ benefits provided a good increase in its performance and availability</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185a494e58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185a494e58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also have in-memory caching set in our Transaction Processor, using Spring Boot’s framework.</a:t>
            </a:r>
            <a:br>
              <a:rPr lang="en-GB"/>
            </a:br>
            <a:br>
              <a:rPr lang="en-GB"/>
            </a:br>
            <a:r>
              <a:rPr lang="en-GB"/>
              <a:t>This in-memory cache is set every hour to help to store card rules from our DynamoDB. This saves time, as there is no need to constantly query for the rules everytime a transaction is made.</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17daf531668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17daf531668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Lastly, our team also made use of AWS Cloudfront to control flow of data more smoothly. CloudFront will retrieve the necessary web files from S3 by retrieving it from the edge location cache in order to achieve lowest latency, which will boost the speed of processing the webpage for users.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CloudFront also </a:t>
            </a:r>
            <a:r>
              <a:rPr lang="en-GB"/>
              <a:t>allows our solution to continue</a:t>
            </a:r>
            <a:r>
              <a:rPr lang="en-GB"/>
              <a:t> functioning even if S3 is down, allowing it to continue performing by retrieving data from the cache.</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16a5fa76472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16a5fa76472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17daf531668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17daf531668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7daf53166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7daf53166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These are the stakeholder our solution is built for. For the business aspect we have the client, users of the cards, merchant managers, SCIS bank and the Ascenda Loyalty. </a:t>
            </a:r>
            <a:br>
              <a:rPr lang="en-GB"/>
            </a:br>
            <a:br>
              <a:rPr lang="en-GB"/>
            </a:br>
            <a:r>
              <a:rPr lang="en-GB"/>
              <a:t>For the IT stakeholders, we have AWS, Ascenda Loyalt’s Developers, Campaign </a:t>
            </a:r>
            <a:r>
              <a:rPr lang="en-GB"/>
              <a:t>Administrators</a:t>
            </a:r>
            <a:r>
              <a:rPr lang="en-GB"/>
              <a:t> and the Exavault file system.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7daf53166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7daf53166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Our first use case would be the high data inflow for </a:t>
            </a:r>
            <a:r>
              <a:rPr lang="en-GB"/>
              <a:t>transaction</a:t>
            </a:r>
            <a:r>
              <a:rPr lang="en-GB"/>
              <a:t> processing where data from </a:t>
            </a:r>
            <a:r>
              <a:rPr lang="en-GB"/>
              <a:t>merchants</a:t>
            </a:r>
            <a:r>
              <a:rPr lang="en-GB"/>
              <a:t> are received from API callas and batches of data </a:t>
            </a:r>
            <a:r>
              <a:rPr lang="en-GB"/>
              <a:t>received</a:t>
            </a:r>
            <a:r>
              <a:rPr lang="en-GB"/>
              <a:t> from ExaVault at 12 midnight daily. The data will then be sent to be processed using SQS where the </a:t>
            </a:r>
            <a:r>
              <a:rPr lang="en-GB"/>
              <a:t>respective</a:t>
            </a:r>
            <a:r>
              <a:rPr lang="en-GB"/>
              <a:t> processing can take place which will be explained later in the presentation.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7daf531668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7daf531668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Our next use case which is about the </a:t>
            </a:r>
            <a:r>
              <a:rPr lang="en-GB"/>
              <a:t>confidentiality</a:t>
            </a:r>
            <a:r>
              <a:rPr lang="en-GB"/>
              <a:t> and </a:t>
            </a:r>
            <a:r>
              <a:rPr lang="en-GB"/>
              <a:t>integrity</a:t>
            </a:r>
            <a:r>
              <a:rPr lang="en-GB"/>
              <a:t> of sensitive information. So we apply encryption on the different </a:t>
            </a:r>
            <a:r>
              <a:rPr lang="en-GB"/>
              <a:t>services</a:t>
            </a:r>
            <a:r>
              <a:rPr lang="en-GB"/>
              <a:t> as we as apply SSL cert on your domain. For securing of </a:t>
            </a:r>
            <a:r>
              <a:rPr lang="en-GB"/>
              <a:t>access</a:t>
            </a:r>
            <a:r>
              <a:rPr lang="en-GB"/>
              <a:t>, we apply IAM roles with the least privilege access and restrict access to key services as our database. Any login information are also stored in environment </a:t>
            </a:r>
            <a:r>
              <a:rPr lang="en-GB"/>
              <a:t>variables</a:t>
            </a:r>
            <a:r>
              <a:rPr lang="en-GB"/>
              <a:t> reducing </a:t>
            </a:r>
            <a:r>
              <a:rPr lang="en-GB"/>
              <a:t>sensitive</a:t>
            </a:r>
            <a:r>
              <a:rPr lang="en-GB"/>
              <a:t> information existing in our code.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7daf531668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7daf531668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our last </a:t>
            </a:r>
            <a:r>
              <a:rPr lang="en-GB"/>
              <a:t>use case</a:t>
            </a:r>
            <a:r>
              <a:rPr lang="en-GB"/>
              <a:t> which </a:t>
            </a:r>
            <a:r>
              <a:rPr lang="en-GB"/>
              <a:t>emphasis</a:t>
            </a:r>
            <a:r>
              <a:rPr lang="en-GB"/>
              <a:t> on </a:t>
            </a:r>
            <a:r>
              <a:rPr lang="en-GB"/>
              <a:t>availability</a:t>
            </a:r>
            <a:r>
              <a:rPr lang="en-GB"/>
              <a:t> and </a:t>
            </a:r>
            <a:r>
              <a:rPr lang="en-GB"/>
              <a:t>reliability</a:t>
            </a:r>
            <a:r>
              <a:rPr lang="en-GB"/>
              <a:t> we make use of Github </a:t>
            </a:r>
            <a:r>
              <a:rPr lang="en-GB"/>
              <a:t>actions</a:t>
            </a:r>
            <a:r>
              <a:rPr lang="en-GB"/>
              <a:t> to redeploy our front end. Our microservice containers are all hosted on ECS so with faregate, containers can be easily replaced if any issues are faced and lastly we have Terraform which restores all the services in case of any failure.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5deadd302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5deadd302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Moving on to our team’s solution overview.</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713100" y="1177588"/>
            <a:ext cx="4275600" cy="21978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sz="5200">
                <a:latin typeface="Montserrat SemiBold"/>
                <a:ea typeface="Montserrat SemiBold"/>
                <a:cs typeface="Montserrat SemiBold"/>
                <a:sym typeface="Montserrat Semi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6" name="Google Shape;56;p14"/>
          <p:cNvSpPr txBox="1"/>
          <p:nvPr>
            <p:ph idx="1" type="subTitle"/>
          </p:nvPr>
        </p:nvSpPr>
        <p:spPr>
          <a:xfrm>
            <a:off x="713100" y="3490113"/>
            <a:ext cx="4275600" cy="4758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dk1"/>
              </a:buClr>
              <a:buSzPts val="1400"/>
              <a:buNone/>
              <a:defRPr sz="1600">
                <a:solidFill>
                  <a:schemeClr val="dk1"/>
                </a:solidFill>
                <a:latin typeface="Assistant"/>
                <a:ea typeface="Assistant"/>
                <a:cs typeface="Assistant"/>
                <a:sym typeface="Assistant"/>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57" name="Google Shape;57;p14"/>
          <p:cNvSpPr/>
          <p:nvPr/>
        </p:nvSpPr>
        <p:spPr>
          <a:xfrm>
            <a:off x="5721725" y="-279900"/>
            <a:ext cx="3422400" cy="5703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 name="Shape 59"/>
        <p:cNvGrpSpPr/>
        <p:nvPr/>
      </p:nvGrpSpPr>
      <p:grpSpPr>
        <a:xfrm>
          <a:off x="0" y="0"/>
          <a:ext cx="0" cy="0"/>
          <a:chOff x="0" y="0"/>
          <a:chExt cx="0" cy="0"/>
        </a:xfrm>
      </p:grpSpPr>
      <p:sp>
        <p:nvSpPr>
          <p:cNvPr id="60" name="Google Shape;60;p15"/>
          <p:cNvSpPr/>
          <p:nvPr/>
        </p:nvSpPr>
        <p:spPr>
          <a:xfrm>
            <a:off x="0" y="0"/>
            <a:ext cx="2312100" cy="2312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5"/>
          <p:cNvSpPr/>
          <p:nvPr/>
        </p:nvSpPr>
        <p:spPr>
          <a:xfrm>
            <a:off x="4572000" y="-279900"/>
            <a:ext cx="4572000" cy="5703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5"/>
          <p:cNvSpPr txBox="1"/>
          <p:nvPr>
            <p:ph type="title"/>
          </p:nvPr>
        </p:nvSpPr>
        <p:spPr>
          <a:xfrm>
            <a:off x="4718400" y="1955250"/>
            <a:ext cx="3712500" cy="15594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3" name="Google Shape;63;p15"/>
          <p:cNvSpPr txBox="1"/>
          <p:nvPr>
            <p:ph hasCustomPrompt="1" idx="2" type="title"/>
          </p:nvPr>
        </p:nvSpPr>
        <p:spPr>
          <a:xfrm>
            <a:off x="4718400" y="1113438"/>
            <a:ext cx="13221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5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4" name="Google Shape;64;p15"/>
          <p:cNvSpPr txBox="1"/>
          <p:nvPr>
            <p:ph idx="1" type="subTitle"/>
          </p:nvPr>
        </p:nvSpPr>
        <p:spPr>
          <a:xfrm>
            <a:off x="4718400" y="3514675"/>
            <a:ext cx="3712500" cy="51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5" name="Google Shape;65;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6" name="Shape 66"/>
        <p:cNvGrpSpPr/>
        <p:nvPr/>
      </p:nvGrpSpPr>
      <p:grpSpPr>
        <a:xfrm>
          <a:off x="0" y="0"/>
          <a:ext cx="0" cy="0"/>
          <a:chOff x="0" y="0"/>
          <a:chExt cx="0" cy="0"/>
        </a:xfrm>
      </p:grpSpPr>
      <p:sp>
        <p:nvSpPr>
          <p:cNvPr id="67" name="Google Shape;67;p16"/>
          <p:cNvSpPr/>
          <p:nvPr/>
        </p:nvSpPr>
        <p:spPr>
          <a:xfrm>
            <a:off x="0" y="0"/>
            <a:ext cx="9153600" cy="10176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6"/>
          <p:cNvSpPr/>
          <p:nvPr/>
        </p:nvSpPr>
        <p:spPr>
          <a:xfrm>
            <a:off x="8430900" y="539400"/>
            <a:ext cx="241800" cy="4064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0" name="Google Shape;70;p16"/>
          <p:cNvSpPr txBox="1"/>
          <p:nvPr>
            <p:ph idx="1" type="body"/>
          </p:nvPr>
        </p:nvSpPr>
        <p:spPr>
          <a:xfrm>
            <a:off x="720000" y="1215752"/>
            <a:ext cx="7704000" cy="34164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50"/>
            </a:lvl1pPr>
            <a:lvl2pPr indent="-304800" lvl="1" marL="914400" rtl="0">
              <a:lnSpc>
                <a:spcPct val="115000"/>
              </a:lnSpc>
              <a:spcBef>
                <a:spcPts val="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
        <p:nvSpPr>
          <p:cNvPr id="71" name="Google Shape;71;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2" name="Shape 72"/>
        <p:cNvGrpSpPr/>
        <p:nvPr/>
      </p:nvGrpSpPr>
      <p:grpSpPr>
        <a:xfrm>
          <a:off x="0" y="0"/>
          <a:ext cx="0" cy="0"/>
          <a:chOff x="0" y="0"/>
          <a:chExt cx="0" cy="0"/>
        </a:xfrm>
      </p:grpSpPr>
      <p:sp>
        <p:nvSpPr>
          <p:cNvPr id="73" name="Google Shape;73;p17"/>
          <p:cNvSpPr/>
          <p:nvPr/>
        </p:nvSpPr>
        <p:spPr>
          <a:xfrm>
            <a:off x="4572000" y="-8700"/>
            <a:ext cx="4572000" cy="521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7"/>
          <p:cNvSpPr txBox="1"/>
          <p:nvPr>
            <p:ph type="title"/>
          </p:nvPr>
        </p:nvSpPr>
        <p:spPr>
          <a:xfrm>
            <a:off x="914700" y="817072"/>
            <a:ext cx="2742600" cy="55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0" sz="2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5" name="Google Shape;75;p17"/>
          <p:cNvSpPr txBox="1"/>
          <p:nvPr>
            <p:ph idx="2" type="title"/>
          </p:nvPr>
        </p:nvSpPr>
        <p:spPr>
          <a:xfrm>
            <a:off x="5486697" y="817072"/>
            <a:ext cx="2742600" cy="55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0" sz="22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6" name="Google Shape;76;p17"/>
          <p:cNvSpPr txBox="1"/>
          <p:nvPr>
            <p:ph idx="1" type="subTitle"/>
          </p:nvPr>
        </p:nvSpPr>
        <p:spPr>
          <a:xfrm>
            <a:off x="5486700" y="1375975"/>
            <a:ext cx="2742600" cy="109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7" name="Google Shape;77;p17"/>
          <p:cNvSpPr txBox="1"/>
          <p:nvPr>
            <p:ph idx="3" type="subTitle"/>
          </p:nvPr>
        </p:nvSpPr>
        <p:spPr>
          <a:xfrm>
            <a:off x="914700" y="1375975"/>
            <a:ext cx="2742600" cy="109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8" name="Google Shape;78;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 name="Shape 79"/>
        <p:cNvGrpSpPr/>
        <p:nvPr/>
      </p:nvGrpSpPr>
      <p:grpSpPr>
        <a:xfrm>
          <a:off x="0" y="0"/>
          <a:ext cx="0" cy="0"/>
          <a:chOff x="0" y="0"/>
          <a:chExt cx="0" cy="0"/>
        </a:xfrm>
      </p:grpSpPr>
      <p:sp>
        <p:nvSpPr>
          <p:cNvPr id="80" name="Google Shape;80;p18"/>
          <p:cNvSpPr/>
          <p:nvPr/>
        </p:nvSpPr>
        <p:spPr>
          <a:xfrm>
            <a:off x="0" y="0"/>
            <a:ext cx="9153600" cy="10176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8"/>
          <p:cNvSpPr/>
          <p:nvPr/>
        </p:nvSpPr>
        <p:spPr>
          <a:xfrm>
            <a:off x="0" y="4901825"/>
            <a:ext cx="241800" cy="241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3" name="Google Shape;83;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4" name="Shape 84"/>
        <p:cNvGrpSpPr/>
        <p:nvPr/>
      </p:nvGrpSpPr>
      <p:grpSpPr>
        <a:xfrm>
          <a:off x="0" y="0"/>
          <a:ext cx="0" cy="0"/>
          <a:chOff x="0" y="0"/>
          <a:chExt cx="0" cy="0"/>
        </a:xfrm>
      </p:grpSpPr>
      <p:sp>
        <p:nvSpPr>
          <p:cNvPr id="85" name="Google Shape;85;p1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9"/>
          <p:cNvSpPr txBox="1"/>
          <p:nvPr>
            <p:ph idx="1" type="body"/>
          </p:nvPr>
        </p:nvSpPr>
        <p:spPr>
          <a:xfrm>
            <a:off x="720000" y="1863613"/>
            <a:ext cx="3620100" cy="26166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87" name="Google Shape;87;p19"/>
          <p:cNvSpPr txBox="1"/>
          <p:nvPr>
            <p:ph type="title"/>
          </p:nvPr>
        </p:nvSpPr>
        <p:spPr>
          <a:xfrm>
            <a:off x="720000" y="663300"/>
            <a:ext cx="3620100" cy="945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8" name="Google Shape;88;p19"/>
          <p:cNvSpPr/>
          <p:nvPr/>
        </p:nvSpPr>
        <p:spPr>
          <a:xfrm flipH="1">
            <a:off x="8430900" y="539400"/>
            <a:ext cx="241800" cy="406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 name="Google Shape;89;p19"/>
          <p:cNvCxnSpPr/>
          <p:nvPr/>
        </p:nvCxnSpPr>
        <p:spPr>
          <a:xfrm>
            <a:off x="4971900" y="-9625"/>
            <a:ext cx="0" cy="1887900"/>
          </a:xfrm>
          <a:prstGeom prst="straightConnector1">
            <a:avLst/>
          </a:prstGeom>
          <a:noFill/>
          <a:ln cap="flat" cmpd="sng" w="19050">
            <a:solidFill>
              <a:schemeClr val="dk2"/>
            </a:solidFill>
            <a:prstDash val="solid"/>
            <a:round/>
            <a:headEnd len="med" w="med" type="none"/>
            <a:tailEnd len="med" w="med" type="none"/>
          </a:ln>
        </p:spPr>
      </p:cxnSp>
      <p:sp>
        <p:nvSpPr>
          <p:cNvPr id="90" name="Google Shape;90;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1" name="Shape 91"/>
        <p:cNvGrpSpPr/>
        <p:nvPr/>
      </p:nvGrpSpPr>
      <p:grpSpPr>
        <a:xfrm>
          <a:off x="0" y="0"/>
          <a:ext cx="0" cy="0"/>
          <a:chOff x="0" y="0"/>
          <a:chExt cx="0" cy="0"/>
        </a:xfrm>
      </p:grpSpPr>
      <p:sp>
        <p:nvSpPr>
          <p:cNvPr id="92" name="Google Shape;92;p20"/>
          <p:cNvSpPr txBox="1"/>
          <p:nvPr>
            <p:ph type="title"/>
          </p:nvPr>
        </p:nvSpPr>
        <p:spPr>
          <a:xfrm flipH="1">
            <a:off x="1505400" y="1307100"/>
            <a:ext cx="6133200" cy="25293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SzPts val="48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93" name="Google Shape;93;p20"/>
          <p:cNvSpPr/>
          <p:nvPr/>
        </p:nvSpPr>
        <p:spPr>
          <a:xfrm>
            <a:off x="-307800" y="-9625"/>
            <a:ext cx="1020900" cy="5153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0"/>
          <p:cNvSpPr/>
          <p:nvPr/>
        </p:nvSpPr>
        <p:spPr>
          <a:xfrm flipH="1">
            <a:off x="8430900" y="539400"/>
            <a:ext cx="241800" cy="406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6" name="Shape 96"/>
        <p:cNvGrpSpPr/>
        <p:nvPr/>
      </p:nvGrpSpPr>
      <p:grpSpPr>
        <a:xfrm>
          <a:off x="0" y="0"/>
          <a:ext cx="0" cy="0"/>
          <a:chOff x="0" y="0"/>
          <a:chExt cx="0" cy="0"/>
        </a:xfrm>
      </p:grpSpPr>
      <p:sp>
        <p:nvSpPr>
          <p:cNvPr id="97" name="Google Shape;97;p21"/>
          <p:cNvSpPr/>
          <p:nvPr/>
        </p:nvSpPr>
        <p:spPr>
          <a:xfrm>
            <a:off x="-25800" y="-9625"/>
            <a:ext cx="4597800" cy="5153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1"/>
          <p:cNvSpPr/>
          <p:nvPr/>
        </p:nvSpPr>
        <p:spPr>
          <a:xfrm>
            <a:off x="471300" y="539400"/>
            <a:ext cx="241800" cy="406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 name="Google Shape;99;p21"/>
          <p:cNvCxnSpPr/>
          <p:nvPr/>
        </p:nvCxnSpPr>
        <p:spPr>
          <a:xfrm>
            <a:off x="4127150" y="-9625"/>
            <a:ext cx="0" cy="1887900"/>
          </a:xfrm>
          <a:prstGeom prst="straightConnector1">
            <a:avLst/>
          </a:prstGeom>
          <a:noFill/>
          <a:ln cap="flat" cmpd="sng" w="19050">
            <a:solidFill>
              <a:schemeClr val="dk2"/>
            </a:solidFill>
            <a:prstDash val="solid"/>
            <a:round/>
            <a:headEnd len="med" w="med" type="none"/>
            <a:tailEnd len="med" w="med" type="none"/>
          </a:ln>
        </p:spPr>
      </p:cxnSp>
      <p:sp>
        <p:nvSpPr>
          <p:cNvPr id="100" name="Google Shape;100;p21"/>
          <p:cNvSpPr txBox="1"/>
          <p:nvPr>
            <p:ph type="title"/>
          </p:nvPr>
        </p:nvSpPr>
        <p:spPr>
          <a:xfrm>
            <a:off x="4796750" y="1269350"/>
            <a:ext cx="3634500" cy="12615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1" name="Google Shape;101;p21"/>
          <p:cNvSpPr txBox="1"/>
          <p:nvPr>
            <p:ph idx="1" type="subTitle"/>
          </p:nvPr>
        </p:nvSpPr>
        <p:spPr>
          <a:xfrm>
            <a:off x="4796750" y="2530775"/>
            <a:ext cx="3634500" cy="1343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2" name="Google Shape;102;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3" name="Shape 103"/>
        <p:cNvGrpSpPr/>
        <p:nvPr/>
      </p:nvGrpSpPr>
      <p:grpSpPr>
        <a:xfrm>
          <a:off x="0" y="0"/>
          <a:ext cx="0" cy="0"/>
          <a:chOff x="0" y="0"/>
          <a:chExt cx="0" cy="0"/>
        </a:xfrm>
      </p:grpSpPr>
      <p:sp>
        <p:nvSpPr>
          <p:cNvPr id="104" name="Google Shape;104;p22"/>
          <p:cNvSpPr txBox="1"/>
          <p:nvPr>
            <p:ph type="title"/>
          </p:nvPr>
        </p:nvSpPr>
        <p:spPr>
          <a:xfrm>
            <a:off x="720000" y="539400"/>
            <a:ext cx="3248400" cy="2032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3000"/>
              <a:buNone/>
              <a:defRPr sz="3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05" name="Google Shape;105;p22"/>
          <p:cNvSpPr/>
          <p:nvPr/>
        </p:nvSpPr>
        <p:spPr>
          <a:xfrm flipH="1">
            <a:off x="8430900" y="-9625"/>
            <a:ext cx="1020900" cy="5153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7" name="Shape 107"/>
        <p:cNvGrpSpPr/>
        <p:nvPr/>
      </p:nvGrpSpPr>
      <p:grpSpPr>
        <a:xfrm>
          <a:off x="0" y="0"/>
          <a:ext cx="0" cy="0"/>
          <a:chOff x="0" y="0"/>
          <a:chExt cx="0" cy="0"/>
        </a:xfrm>
      </p:grpSpPr>
      <p:sp>
        <p:nvSpPr>
          <p:cNvPr id="108" name="Google Shape;108;p23"/>
          <p:cNvSpPr txBox="1"/>
          <p:nvPr>
            <p:ph hasCustomPrompt="1" type="title"/>
          </p:nvPr>
        </p:nvSpPr>
        <p:spPr>
          <a:xfrm>
            <a:off x="1284000" y="539400"/>
            <a:ext cx="6576000" cy="159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101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09" name="Google Shape;109;p23"/>
          <p:cNvSpPr txBox="1"/>
          <p:nvPr>
            <p:ph idx="1" type="subTitle"/>
          </p:nvPr>
        </p:nvSpPr>
        <p:spPr>
          <a:xfrm>
            <a:off x="1284000" y="2132350"/>
            <a:ext cx="6576000" cy="49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110" name="Google Shape;110;p23"/>
          <p:cNvSpPr/>
          <p:nvPr/>
        </p:nvSpPr>
        <p:spPr>
          <a:xfrm>
            <a:off x="0" y="3926825"/>
            <a:ext cx="9153600" cy="1216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3"/>
          <p:cNvSpPr/>
          <p:nvPr/>
        </p:nvSpPr>
        <p:spPr>
          <a:xfrm>
            <a:off x="8911800" y="0"/>
            <a:ext cx="241800" cy="241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13" name="Shape 113"/>
        <p:cNvGrpSpPr/>
        <p:nvPr/>
      </p:nvGrpSpPr>
      <p:grpSpPr>
        <a:xfrm>
          <a:off x="0" y="0"/>
          <a:ext cx="0" cy="0"/>
          <a:chOff x="0" y="0"/>
          <a:chExt cx="0" cy="0"/>
        </a:xfrm>
      </p:grpSpPr>
      <p:sp>
        <p:nvSpPr>
          <p:cNvPr id="114" name="Google Shape;114;p24"/>
          <p:cNvSpPr txBox="1"/>
          <p:nvPr>
            <p:ph idx="12" type="sldNum"/>
          </p:nvPr>
        </p:nvSpPr>
        <p:spPr>
          <a:xfrm>
            <a:off x="8556784" y="449090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15" name="Shape 115"/>
        <p:cNvGrpSpPr/>
        <p:nvPr/>
      </p:nvGrpSpPr>
      <p:grpSpPr>
        <a:xfrm>
          <a:off x="0" y="0"/>
          <a:ext cx="0" cy="0"/>
          <a:chOff x="0" y="0"/>
          <a:chExt cx="0" cy="0"/>
        </a:xfrm>
      </p:grpSpPr>
      <p:sp>
        <p:nvSpPr>
          <p:cNvPr id="116" name="Google Shape;116;p25"/>
          <p:cNvSpPr/>
          <p:nvPr/>
        </p:nvSpPr>
        <p:spPr>
          <a:xfrm>
            <a:off x="4572000" y="1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5"/>
          <p:cNvSpPr/>
          <p:nvPr/>
        </p:nvSpPr>
        <p:spPr>
          <a:xfrm>
            <a:off x="0" y="4901825"/>
            <a:ext cx="241800" cy="241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5"/>
          <p:cNvSpPr txBox="1"/>
          <p:nvPr>
            <p:ph type="title"/>
          </p:nvPr>
        </p:nvSpPr>
        <p:spPr>
          <a:xfrm>
            <a:off x="1360563" y="1195821"/>
            <a:ext cx="2336400" cy="480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119" name="Google Shape;119;p25"/>
          <p:cNvSpPr txBox="1"/>
          <p:nvPr>
            <p:ph hasCustomPrompt="1" idx="2" type="title"/>
          </p:nvPr>
        </p:nvSpPr>
        <p:spPr>
          <a:xfrm>
            <a:off x="713175" y="1195821"/>
            <a:ext cx="647400" cy="480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2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25"/>
          <p:cNvSpPr txBox="1"/>
          <p:nvPr>
            <p:ph idx="1" type="subTitle"/>
          </p:nvPr>
        </p:nvSpPr>
        <p:spPr>
          <a:xfrm>
            <a:off x="4761225" y="1188575"/>
            <a:ext cx="3669600" cy="49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21" name="Google Shape;121;p25"/>
          <p:cNvSpPr txBox="1"/>
          <p:nvPr>
            <p:ph idx="3" type="title"/>
          </p:nvPr>
        </p:nvSpPr>
        <p:spPr>
          <a:xfrm>
            <a:off x="1360563" y="1781296"/>
            <a:ext cx="2336400" cy="480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122" name="Google Shape;122;p25"/>
          <p:cNvSpPr txBox="1"/>
          <p:nvPr>
            <p:ph hasCustomPrompt="1" idx="4" type="title"/>
          </p:nvPr>
        </p:nvSpPr>
        <p:spPr>
          <a:xfrm>
            <a:off x="713175" y="1781296"/>
            <a:ext cx="647400" cy="480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2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25"/>
          <p:cNvSpPr txBox="1"/>
          <p:nvPr>
            <p:ph idx="5" type="subTitle"/>
          </p:nvPr>
        </p:nvSpPr>
        <p:spPr>
          <a:xfrm>
            <a:off x="4761225" y="2359527"/>
            <a:ext cx="3669600" cy="49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24" name="Google Shape;124;p25"/>
          <p:cNvSpPr txBox="1"/>
          <p:nvPr>
            <p:ph idx="6" type="title"/>
          </p:nvPr>
        </p:nvSpPr>
        <p:spPr>
          <a:xfrm>
            <a:off x="1360563" y="2366771"/>
            <a:ext cx="2336400" cy="480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125" name="Google Shape;125;p25"/>
          <p:cNvSpPr txBox="1"/>
          <p:nvPr>
            <p:ph hasCustomPrompt="1" idx="7" type="title"/>
          </p:nvPr>
        </p:nvSpPr>
        <p:spPr>
          <a:xfrm>
            <a:off x="713100" y="2366771"/>
            <a:ext cx="647400" cy="480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2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6" name="Google Shape;126;p25"/>
          <p:cNvSpPr txBox="1"/>
          <p:nvPr>
            <p:ph idx="8" type="subTitle"/>
          </p:nvPr>
        </p:nvSpPr>
        <p:spPr>
          <a:xfrm>
            <a:off x="4761225" y="2945003"/>
            <a:ext cx="3669600" cy="49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27" name="Google Shape;127;p25"/>
          <p:cNvSpPr txBox="1"/>
          <p:nvPr>
            <p:ph idx="9" type="title"/>
          </p:nvPr>
        </p:nvSpPr>
        <p:spPr>
          <a:xfrm>
            <a:off x="1360563" y="2952246"/>
            <a:ext cx="2336400" cy="480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128" name="Google Shape;128;p25"/>
          <p:cNvSpPr txBox="1"/>
          <p:nvPr>
            <p:ph hasCustomPrompt="1" idx="13" type="title"/>
          </p:nvPr>
        </p:nvSpPr>
        <p:spPr>
          <a:xfrm>
            <a:off x="713175" y="2952246"/>
            <a:ext cx="647400" cy="480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2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r>
              <a:t>xx%</a:t>
            </a:r>
          </a:p>
        </p:txBody>
      </p:sp>
      <p:sp>
        <p:nvSpPr>
          <p:cNvPr id="129" name="Google Shape;129;p25"/>
          <p:cNvSpPr txBox="1"/>
          <p:nvPr>
            <p:ph idx="14" type="subTitle"/>
          </p:nvPr>
        </p:nvSpPr>
        <p:spPr>
          <a:xfrm>
            <a:off x="4761225" y="1774051"/>
            <a:ext cx="3669600" cy="49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30" name="Google Shape;130;p25"/>
          <p:cNvSpPr txBox="1"/>
          <p:nvPr>
            <p:ph idx="15" type="title"/>
          </p:nvPr>
        </p:nvSpPr>
        <p:spPr>
          <a:xfrm>
            <a:off x="1360563" y="3537720"/>
            <a:ext cx="2336400" cy="480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131" name="Google Shape;131;p25"/>
          <p:cNvSpPr txBox="1"/>
          <p:nvPr>
            <p:ph hasCustomPrompt="1" idx="16" type="title"/>
          </p:nvPr>
        </p:nvSpPr>
        <p:spPr>
          <a:xfrm>
            <a:off x="713100" y="3537720"/>
            <a:ext cx="647400" cy="480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2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r>
              <a:t>xx%</a:t>
            </a:r>
          </a:p>
        </p:txBody>
      </p:sp>
      <p:sp>
        <p:nvSpPr>
          <p:cNvPr id="132" name="Google Shape;132;p25"/>
          <p:cNvSpPr txBox="1"/>
          <p:nvPr>
            <p:ph idx="17" type="subTitle"/>
          </p:nvPr>
        </p:nvSpPr>
        <p:spPr>
          <a:xfrm>
            <a:off x="4761225" y="3519199"/>
            <a:ext cx="3669600" cy="49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33" name="Google Shape;133;p25"/>
          <p:cNvSpPr txBox="1"/>
          <p:nvPr>
            <p:ph idx="18" type="title"/>
          </p:nvPr>
        </p:nvSpPr>
        <p:spPr>
          <a:xfrm>
            <a:off x="1360563" y="4123170"/>
            <a:ext cx="2336400" cy="480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134" name="Google Shape;134;p25"/>
          <p:cNvSpPr txBox="1"/>
          <p:nvPr>
            <p:ph hasCustomPrompt="1" idx="19" type="title"/>
          </p:nvPr>
        </p:nvSpPr>
        <p:spPr>
          <a:xfrm>
            <a:off x="713175" y="4123170"/>
            <a:ext cx="647400" cy="480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2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r>
              <a:t>xx%</a:t>
            </a:r>
          </a:p>
        </p:txBody>
      </p:sp>
      <p:sp>
        <p:nvSpPr>
          <p:cNvPr id="135" name="Google Shape;135;p25"/>
          <p:cNvSpPr txBox="1"/>
          <p:nvPr>
            <p:ph idx="20" type="subTitle"/>
          </p:nvPr>
        </p:nvSpPr>
        <p:spPr>
          <a:xfrm>
            <a:off x="4761225" y="4123175"/>
            <a:ext cx="3669600" cy="480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36" name="Google Shape;136;p25"/>
          <p:cNvSpPr txBox="1"/>
          <p:nvPr>
            <p:ph idx="21"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7" name="Google Shape;137;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spTree>
      <p:nvGrpSpPr>
        <p:cNvPr id="138" name="Shape 138"/>
        <p:cNvGrpSpPr/>
        <p:nvPr/>
      </p:nvGrpSpPr>
      <p:grpSpPr>
        <a:xfrm>
          <a:off x="0" y="0"/>
          <a:ext cx="0" cy="0"/>
          <a:chOff x="0" y="0"/>
          <a:chExt cx="0" cy="0"/>
        </a:xfrm>
      </p:grpSpPr>
      <p:sp>
        <p:nvSpPr>
          <p:cNvPr id="139" name="Google Shape;139;p26"/>
          <p:cNvSpPr/>
          <p:nvPr/>
        </p:nvSpPr>
        <p:spPr>
          <a:xfrm flipH="1">
            <a:off x="6658800" y="-19275"/>
            <a:ext cx="2485200" cy="2485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6"/>
          <p:cNvSpPr/>
          <p:nvPr/>
        </p:nvSpPr>
        <p:spPr>
          <a:xfrm flipH="1">
            <a:off x="-307800" y="-9625"/>
            <a:ext cx="1020900" cy="5153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6"/>
          <p:cNvSpPr txBox="1"/>
          <p:nvPr>
            <p:ph type="title"/>
          </p:nvPr>
        </p:nvSpPr>
        <p:spPr>
          <a:xfrm flipH="1">
            <a:off x="1011750" y="1234488"/>
            <a:ext cx="3942300" cy="1484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43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42" name="Google Shape;142;p26"/>
          <p:cNvSpPr txBox="1"/>
          <p:nvPr>
            <p:ph idx="1" type="subTitle"/>
          </p:nvPr>
        </p:nvSpPr>
        <p:spPr>
          <a:xfrm flipH="1">
            <a:off x="1011750" y="2718563"/>
            <a:ext cx="3942300" cy="1180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3" name="Google Shape;143;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44" name="Shape 144"/>
        <p:cNvGrpSpPr/>
        <p:nvPr/>
      </p:nvGrpSpPr>
      <p:grpSpPr>
        <a:xfrm>
          <a:off x="0" y="0"/>
          <a:ext cx="0" cy="0"/>
          <a:chOff x="0" y="0"/>
          <a:chExt cx="0" cy="0"/>
        </a:xfrm>
      </p:grpSpPr>
      <p:sp>
        <p:nvSpPr>
          <p:cNvPr id="145" name="Google Shape;145;p27"/>
          <p:cNvSpPr txBox="1"/>
          <p:nvPr>
            <p:ph type="title"/>
          </p:nvPr>
        </p:nvSpPr>
        <p:spPr>
          <a:xfrm>
            <a:off x="3032225" y="2989650"/>
            <a:ext cx="5398500" cy="642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22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46" name="Google Shape;146;p27"/>
          <p:cNvSpPr txBox="1"/>
          <p:nvPr>
            <p:ph idx="1" type="subTitle"/>
          </p:nvPr>
        </p:nvSpPr>
        <p:spPr>
          <a:xfrm>
            <a:off x="3032225" y="1511250"/>
            <a:ext cx="5398500" cy="1478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3000"/>
              <a:buNone/>
              <a:defRPr sz="26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
        <p:nvSpPr>
          <p:cNvPr id="147" name="Google Shape;147;p27"/>
          <p:cNvSpPr/>
          <p:nvPr/>
        </p:nvSpPr>
        <p:spPr>
          <a:xfrm>
            <a:off x="-1" y="-19275"/>
            <a:ext cx="2485200" cy="2485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7"/>
          <p:cNvSpPr/>
          <p:nvPr/>
        </p:nvSpPr>
        <p:spPr>
          <a:xfrm>
            <a:off x="8911800" y="4901700"/>
            <a:ext cx="241800" cy="241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50" name="Shape 150"/>
        <p:cNvGrpSpPr/>
        <p:nvPr/>
      </p:nvGrpSpPr>
      <p:grpSpPr>
        <a:xfrm>
          <a:off x="0" y="0"/>
          <a:ext cx="0" cy="0"/>
          <a:chOff x="0" y="0"/>
          <a:chExt cx="0" cy="0"/>
        </a:xfrm>
      </p:grpSpPr>
      <p:sp>
        <p:nvSpPr>
          <p:cNvPr id="151" name="Google Shape;151;p28"/>
          <p:cNvSpPr/>
          <p:nvPr/>
        </p:nvSpPr>
        <p:spPr>
          <a:xfrm>
            <a:off x="0" y="-8700"/>
            <a:ext cx="4572000" cy="5152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8"/>
          <p:cNvSpPr/>
          <p:nvPr/>
        </p:nvSpPr>
        <p:spPr>
          <a:xfrm>
            <a:off x="471300" y="539400"/>
            <a:ext cx="241800" cy="4064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8"/>
          <p:cNvSpPr txBox="1"/>
          <p:nvPr>
            <p:ph type="title"/>
          </p:nvPr>
        </p:nvSpPr>
        <p:spPr>
          <a:xfrm>
            <a:off x="1181900" y="1642350"/>
            <a:ext cx="29625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4" name="Google Shape;154;p28"/>
          <p:cNvSpPr txBox="1"/>
          <p:nvPr>
            <p:ph idx="1" type="subTitle"/>
          </p:nvPr>
        </p:nvSpPr>
        <p:spPr>
          <a:xfrm>
            <a:off x="1181900" y="2215050"/>
            <a:ext cx="2962500" cy="1304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5" name="Google Shape;155;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56" name="Shape 156"/>
        <p:cNvGrpSpPr/>
        <p:nvPr/>
      </p:nvGrpSpPr>
      <p:grpSpPr>
        <a:xfrm>
          <a:off x="0" y="0"/>
          <a:ext cx="0" cy="0"/>
          <a:chOff x="0" y="0"/>
          <a:chExt cx="0" cy="0"/>
        </a:xfrm>
      </p:grpSpPr>
      <p:sp>
        <p:nvSpPr>
          <p:cNvPr id="157" name="Google Shape;157;p29"/>
          <p:cNvSpPr/>
          <p:nvPr/>
        </p:nvSpPr>
        <p:spPr>
          <a:xfrm flipH="1">
            <a:off x="4572000" y="-8700"/>
            <a:ext cx="4572000" cy="5152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9"/>
          <p:cNvSpPr/>
          <p:nvPr/>
        </p:nvSpPr>
        <p:spPr>
          <a:xfrm flipH="1">
            <a:off x="8430900" y="539400"/>
            <a:ext cx="241800" cy="4064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9"/>
          <p:cNvSpPr txBox="1"/>
          <p:nvPr>
            <p:ph type="title"/>
          </p:nvPr>
        </p:nvSpPr>
        <p:spPr>
          <a:xfrm>
            <a:off x="713100" y="445025"/>
            <a:ext cx="77178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0" name="Google Shape;160;p29"/>
          <p:cNvSpPr txBox="1"/>
          <p:nvPr>
            <p:ph idx="1" type="subTitle"/>
          </p:nvPr>
        </p:nvSpPr>
        <p:spPr>
          <a:xfrm>
            <a:off x="4943575" y="2388000"/>
            <a:ext cx="3110400" cy="1209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1" name="Google Shape;161;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162" name="Shape 162"/>
        <p:cNvGrpSpPr/>
        <p:nvPr/>
      </p:nvGrpSpPr>
      <p:grpSpPr>
        <a:xfrm>
          <a:off x="0" y="0"/>
          <a:ext cx="0" cy="0"/>
          <a:chOff x="0" y="0"/>
          <a:chExt cx="0" cy="0"/>
        </a:xfrm>
      </p:grpSpPr>
      <p:sp>
        <p:nvSpPr>
          <p:cNvPr id="163" name="Google Shape;163;p30"/>
          <p:cNvSpPr/>
          <p:nvPr/>
        </p:nvSpPr>
        <p:spPr>
          <a:xfrm>
            <a:off x="0" y="0"/>
            <a:ext cx="9153600" cy="10176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0"/>
          <p:cNvSpPr txBox="1"/>
          <p:nvPr>
            <p:ph idx="1" type="body"/>
          </p:nvPr>
        </p:nvSpPr>
        <p:spPr>
          <a:xfrm>
            <a:off x="713100" y="1793900"/>
            <a:ext cx="3725400" cy="2838300"/>
          </a:xfrm>
          <a:prstGeom prst="rect">
            <a:avLst/>
          </a:prstGeom>
        </p:spPr>
        <p:txBody>
          <a:bodyPr anchorCtr="0" anchor="b" bIns="91425" lIns="91425" spcFirstLastPara="1" rIns="91425" wrap="square" tIns="91425">
            <a:noAutofit/>
          </a:bodyPr>
          <a:lstStyle>
            <a:lvl1pPr indent="-304800" lvl="0" marL="457200" rtl="0">
              <a:lnSpc>
                <a:spcPct val="100000"/>
              </a:lnSpc>
              <a:spcBef>
                <a:spcPts val="0"/>
              </a:spcBef>
              <a:spcAft>
                <a:spcPts val="0"/>
              </a:spcAft>
              <a:buSzPts val="1200"/>
              <a:buChar char="■"/>
              <a:defRPr sz="1250"/>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165" name="Google Shape;165;p30"/>
          <p:cNvSpPr txBox="1"/>
          <p:nvPr>
            <p:ph idx="2" type="body"/>
          </p:nvPr>
        </p:nvSpPr>
        <p:spPr>
          <a:xfrm>
            <a:off x="4572000" y="1533450"/>
            <a:ext cx="3858900" cy="3098700"/>
          </a:xfrm>
          <a:prstGeom prst="rect">
            <a:avLst/>
          </a:prstGeom>
        </p:spPr>
        <p:txBody>
          <a:bodyPr anchorCtr="0" anchor="b" bIns="91425" lIns="91425" spcFirstLastPara="1" rIns="91425" wrap="square" tIns="91425">
            <a:noAutofit/>
          </a:bodyPr>
          <a:lstStyle>
            <a:lvl1pPr indent="-304800" lvl="0" marL="457200" rtl="0">
              <a:lnSpc>
                <a:spcPct val="100000"/>
              </a:lnSpc>
              <a:spcBef>
                <a:spcPts val="0"/>
              </a:spcBef>
              <a:spcAft>
                <a:spcPts val="0"/>
              </a:spcAft>
              <a:buSzPts val="1200"/>
              <a:buChar char="■"/>
              <a:defRPr sz="1200"/>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166" name="Google Shape;166;p3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7" name="Google Shape;167;p30"/>
          <p:cNvSpPr/>
          <p:nvPr/>
        </p:nvSpPr>
        <p:spPr>
          <a:xfrm>
            <a:off x="8902200" y="4901700"/>
            <a:ext cx="241800" cy="241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69" name="Shape 169"/>
        <p:cNvGrpSpPr/>
        <p:nvPr/>
      </p:nvGrpSpPr>
      <p:grpSpPr>
        <a:xfrm>
          <a:off x="0" y="0"/>
          <a:ext cx="0" cy="0"/>
          <a:chOff x="0" y="0"/>
          <a:chExt cx="0" cy="0"/>
        </a:xfrm>
      </p:grpSpPr>
      <p:sp>
        <p:nvSpPr>
          <p:cNvPr id="170" name="Google Shape;170;p31"/>
          <p:cNvSpPr/>
          <p:nvPr/>
        </p:nvSpPr>
        <p:spPr>
          <a:xfrm>
            <a:off x="0" y="3926825"/>
            <a:ext cx="9153600" cy="1216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1"/>
          <p:cNvSpPr/>
          <p:nvPr/>
        </p:nvSpPr>
        <p:spPr>
          <a:xfrm>
            <a:off x="8902200" y="0"/>
            <a:ext cx="241800" cy="241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3" name="Google Shape;173;p31"/>
          <p:cNvSpPr txBox="1"/>
          <p:nvPr>
            <p:ph idx="2" type="title"/>
          </p:nvPr>
        </p:nvSpPr>
        <p:spPr>
          <a:xfrm>
            <a:off x="720000" y="1545200"/>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4" name="Google Shape;174;p31"/>
          <p:cNvSpPr txBox="1"/>
          <p:nvPr>
            <p:ph idx="1" type="subTitle"/>
          </p:nvPr>
        </p:nvSpPr>
        <p:spPr>
          <a:xfrm>
            <a:off x="720000" y="2072900"/>
            <a:ext cx="2305500" cy="765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5" name="Google Shape;175;p31"/>
          <p:cNvSpPr txBox="1"/>
          <p:nvPr>
            <p:ph idx="3" type="title"/>
          </p:nvPr>
        </p:nvSpPr>
        <p:spPr>
          <a:xfrm>
            <a:off x="3419218" y="1545200"/>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6" name="Google Shape;176;p31"/>
          <p:cNvSpPr txBox="1"/>
          <p:nvPr>
            <p:ph idx="4" type="subTitle"/>
          </p:nvPr>
        </p:nvSpPr>
        <p:spPr>
          <a:xfrm>
            <a:off x="3419221" y="2072900"/>
            <a:ext cx="2305500" cy="765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7" name="Google Shape;177;p31"/>
          <p:cNvSpPr txBox="1"/>
          <p:nvPr>
            <p:ph idx="5" type="title"/>
          </p:nvPr>
        </p:nvSpPr>
        <p:spPr>
          <a:xfrm>
            <a:off x="6118444" y="1545200"/>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8" name="Google Shape;178;p31"/>
          <p:cNvSpPr txBox="1"/>
          <p:nvPr>
            <p:ph idx="6" type="subTitle"/>
          </p:nvPr>
        </p:nvSpPr>
        <p:spPr>
          <a:xfrm>
            <a:off x="6118450" y="2072900"/>
            <a:ext cx="2305500" cy="765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9" name="Google Shape;179;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180" name="Shape 180"/>
        <p:cNvGrpSpPr/>
        <p:nvPr/>
      </p:nvGrpSpPr>
      <p:grpSpPr>
        <a:xfrm>
          <a:off x="0" y="0"/>
          <a:ext cx="0" cy="0"/>
          <a:chOff x="0" y="0"/>
          <a:chExt cx="0" cy="0"/>
        </a:xfrm>
      </p:grpSpPr>
      <p:sp>
        <p:nvSpPr>
          <p:cNvPr id="181" name="Google Shape;181;p3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2" name="Google Shape;182;p32"/>
          <p:cNvSpPr txBox="1"/>
          <p:nvPr>
            <p:ph idx="2" type="title"/>
          </p:nvPr>
        </p:nvSpPr>
        <p:spPr>
          <a:xfrm>
            <a:off x="720000" y="3503700"/>
            <a:ext cx="22518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3" name="Google Shape;183;p32"/>
          <p:cNvSpPr txBox="1"/>
          <p:nvPr>
            <p:ph idx="1" type="subTitle"/>
          </p:nvPr>
        </p:nvSpPr>
        <p:spPr>
          <a:xfrm>
            <a:off x="720000" y="4031400"/>
            <a:ext cx="22518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4" name="Google Shape;184;p32"/>
          <p:cNvSpPr txBox="1"/>
          <p:nvPr>
            <p:ph idx="3" type="title"/>
          </p:nvPr>
        </p:nvSpPr>
        <p:spPr>
          <a:xfrm>
            <a:off x="3449550" y="3503700"/>
            <a:ext cx="22518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5" name="Google Shape;185;p32"/>
          <p:cNvSpPr txBox="1"/>
          <p:nvPr>
            <p:ph idx="4" type="subTitle"/>
          </p:nvPr>
        </p:nvSpPr>
        <p:spPr>
          <a:xfrm>
            <a:off x="3449550" y="4031400"/>
            <a:ext cx="22518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6" name="Google Shape;186;p32"/>
          <p:cNvSpPr txBox="1"/>
          <p:nvPr>
            <p:ph idx="5" type="title"/>
          </p:nvPr>
        </p:nvSpPr>
        <p:spPr>
          <a:xfrm>
            <a:off x="6179100" y="3503700"/>
            <a:ext cx="22518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7" name="Google Shape;187;p32"/>
          <p:cNvSpPr txBox="1"/>
          <p:nvPr>
            <p:ph idx="6" type="subTitle"/>
          </p:nvPr>
        </p:nvSpPr>
        <p:spPr>
          <a:xfrm>
            <a:off x="6179102" y="4031400"/>
            <a:ext cx="22518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8" name="Google Shape;188;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89" name="Shape 189"/>
        <p:cNvGrpSpPr/>
        <p:nvPr/>
      </p:nvGrpSpPr>
      <p:grpSpPr>
        <a:xfrm>
          <a:off x="0" y="0"/>
          <a:ext cx="0" cy="0"/>
          <a:chOff x="0" y="0"/>
          <a:chExt cx="0" cy="0"/>
        </a:xfrm>
      </p:grpSpPr>
      <p:sp>
        <p:nvSpPr>
          <p:cNvPr id="190" name="Google Shape;190;p3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1" name="Google Shape;191;p33"/>
          <p:cNvSpPr/>
          <p:nvPr/>
        </p:nvSpPr>
        <p:spPr>
          <a:xfrm>
            <a:off x="0" y="1604113"/>
            <a:ext cx="9153600" cy="1216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3"/>
          <p:cNvSpPr/>
          <p:nvPr/>
        </p:nvSpPr>
        <p:spPr>
          <a:xfrm>
            <a:off x="8911800" y="0"/>
            <a:ext cx="241800" cy="241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3"/>
          <p:cNvSpPr txBox="1"/>
          <p:nvPr>
            <p:ph idx="2" type="title"/>
          </p:nvPr>
        </p:nvSpPr>
        <p:spPr>
          <a:xfrm>
            <a:off x="6659199" y="3407000"/>
            <a:ext cx="1748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4" name="Google Shape;194;p33"/>
          <p:cNvSpPr txBox="1"/>
          <p:nvPr>
            <p:ph idx="1" type="subTitle"/>
          </p:nvPr>
        </p:nvSpPr>
        <p:spPr>
          <a:xfrm>
            <a:off x="6659201" y="3934700"/>
            <a:ext cx="17487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5" name="Google Shape;195;p33"/>
          <p:cNvSpPr txBox="1"/>
          <p:nvPr>
            <p:ph idx="3" type="title"/>
          </p:nvPr>
        </p:nvSpPr>
        <p:spPr>
          <a:xfrm>
            <a:off x="4687147" y="3407000"/>
            <a:ext cx="1748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6" name="Google Shape;196;p33"/>
          <p:cNvSpPr txBox="1"/>
          <p:nvPr>
            <p:ph idx="4" type="subTitle"/>
          </p:nvPr>
        </p:nvSpPr>
        <p:spPr>
          <a:xfrm>
            <a:off x="4687145" y="3934700"/>
            <a:ext cx="17487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7" name="Google Shape;197;p33"/>
          <p:cNvSpPr txBox="1"/>
          <p:nvPr>
            <p:ph idx="5" type="title"/>
          </p:nvPr>
        </p:nvSpPr>
        <p:spPr>
          <a:xfrm>
            <a:off x="743072" y="3407000"/>
            <a:ext cx="1748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8" name="Google Shape;198;p33"/>
          <p:cNvSpPr txBox="1"/>
          <p:nvPr>
            <p:ph idx="6" type="subTitle"/>
          </p:nvPr>
        </p:nvSpPr>
        <p:spPr>
          <a:xfrm>
            <a:off x="743075" y="3934700"/>
            <a:ext cx="17487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9" name="Google Shape;199;p33"/>
          <p:cNvSpPr txBox="1"/>
          <p:nvPr>
            <p:ph idx="7" type="title"/>
          </p:nvPr>
        </p:nvSpPr>
        <p:spPr>
          <a:xfrm>
            <a:off x="2715113" y="3407000"/>
            <a:ext cx="1748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0" name="Google Shape;200;p33"/>
          <p:cNvSpPr txBox="1"/>
          <p:nvPr>
            <p:ph idx="8" type="subTitle"/>
          </p:nvPr>
        </p:nvSpPr>
        <p:spPr>
          <a:xfrm>
            <a:off x="2715110" y="3934700"/>
            <a:ext cx="17487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1" name="Google Shape;201;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02" name="Shape 202"/>
        <p:cNvGrpSpPr/>
        <p:nvPr/>
      </p:nvGrpSpPr>
      <p:grpSpPr>
        <a:xfrm>
          <a:off x="0" y="0"/>
          <a:ext cx="0" cy="0"/>
          <a:chOff x="0" y="0"/>
          <a:chExt cx="0" cy="0"/>
        </a:xfrm>
      </p:grpSpPr>
      <p:sp>
        <p:nvSpPr>
          <p:cNvPr id="203" name="Google Shape;203;p34"/>
          <p:cNvSpPr/>
          <p:nvPr/>
        </p:nvSpPr>
        <p:spPr>
          <a:xfrm>
            <a:off x="0" y="0"/>
            <a:ext cx="9153600" cy="10176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4"/>
          <p:cNvSpPr/>
          <p:nvPr/>
        </p:nvSpPr>
        <p:spPr>
          <a:xfrm>
            <a:off x="8911800" y="4901700"/>
            <a:ext cx="241800" cy="241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6" name="Google Shape;206;p34"/>
          <p:cNvSpPr txBox="1"/>
          <p:nvPr>
            <p:ph idx="2" type="title"/>
          </p:nvPr>
        </p:nvSpPr>
        <p:spPr>
          <a:xfrm>
            <a:off x="1101175" y="1672025"/>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7" name="Google Shape;207;p34"/>
          <p:cNvSpPr txBox="1"/>
          <p:nvPr>
            <p:ph idx="1" type="subTitle"/>
          </p:nvPr>
        </p:nvSpPr>
        <p:spPr>
          <a:xfrm>
            <a:off x="1101175" y="2199725"/>
            <a:ext cx="19860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8" name="Google Shape;208;p34"/>
          <p:cNvSpPr txBox="1"/>
          <p:nvPr>
            <p:ph idx="3" type="title"/>
          </p:nvPr>
        </p:nvSpPr>
        <p:spPr>
          <a:xfrm>
            <a:off x="3578948" y="1672025"/>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9" name="Google Shape;209;p34"/>
          <p:cNvSpPr txBox="1"/>
          <p:nvPr>
            <p:ph idx="4" type="subTitle"/>
          </p:nvPr>
        </p:nvSpPr>
        <p:spPr>
          <a:xfrm>
            <a:off x="3579000" y="2199725"/>
            <a:ext cx="19860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0" name="Google Shape;210;p34"/>
          <p:cNvSpPr txBox="1"/>
          <p:nvPr>
            <p:ph idx="5" type="title"/>
          </p:nvPr>
        </p:nvSpPr>
        <p:spPr>
          <a:xfrm>
            <a:off x="1101175" y="330390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1" name="Google Shape;211;p34"/>
          <p:cNvSpPr txBox="1"/>
          <p:nvPr>
            <p:ph idx="6" type="subTitle"/>
          </p:nvPr>
        </p:nvSpPr>
        <p:spPr>
          <a:xfrm>
            <a:off x="1101175" y="3831600"/>
            <a:ext cx="19860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2" name="Google Shape;212;p34"/>
          <p:cNvSpPr txBox="1"/>
          <p:nvPr>
            <p:ph idx="7" type="title"/>
          </p:nvPr>
        </p:nvSpPr>
        <p:spPr>
          <a:xfrm>
            <a:off x="3578948" y="330390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3" name="Google Shape;213;p34"/>
          <p:cNvSpPr txBox="1"/>
          <p:nvPr>
            <p:ph idx="8" type="subTitle"/>
          </p:nvPr>
        </p:nvSpPr>
        <p:spPr>
          <a:xfrm>
            <a:off x="3578947" y="3831600"/>
            <a:ext cx="19860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4" name="Google Shape;214;p34"/>
          <p:cNvSpPr txBox="1"/>
          <p:nvPr>
            <p:ph idx="9" type="title"/>
          </p:nvPr>
        </p:nvSpPr>
        <p:spPr>
          <a:xfrm>
            <a:off x="6056727" y="1672025"/>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5" name="Google Shape;215;p34"/>
          <p:cNvSpPr txBox="1"/>
          <p:nvPr>
            <p:ph idx="13" type="subTitle"/>
          </p:nvPr>
        </p:nvSpPr>
        <p:spPr>
          <a:xfrm>
            <a:off x="6056725" y="2199725"/>
            <a:ext cx="19860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6" name="Google Shape;216;p34"/>
          <p:cNvSpPr txBox="1"/>
          <p:nvPr>
            <p:ph idx="14" type="title"/>
          </p:nvPr>
        </p:nvSpPr>
        <p:spPr>
          <a:xfrm>
            <a:off x="6056727" y="330390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7" name="Google Shape;217;p34"/>
          <p:cNvSpPr txBox="1"/>
          <p:nvPr>
            <p:ph idx="15" type="subTitle"/>
          </p:nvPr>
        </p:nvSpPr>
        <p:spPr>
          <a:xfrm>
            <a:off x="6056725" y="3831600"/>
            <a:ext cx="19860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8" name="Google Shape;218;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19" name="Shape 219"/>
        <p:cNvGrpSpPr/>
        <p:nvPr/>
      </p:nvGrpSpPr>
      <p:grpSpPr>
        <a:xfrm>
          <a:off x="0" y="0"/>
          <a:ext cx="0" cy="0"/>
          <a:chOff x="0" y="0"/>
          <a:chExt cx="0" cy="0"/>
        </a:xfrm>
      </p:grpSpPr>
      <p:sp>
        <p:nvSpPr>
          <p:cNvPr id="220" name="Google Shape;220;p35"/>
          <p:cNvSpPr/>
          <p:nvPr/>
        </p:nvSpPr>
        <p:spPr>
          <a:xfrm>
            <a:off x="4572000" y="-33350"/>
            <a:ext cx="4572000" cy="5176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5"/>
          <p:cNvSpPr/>
          <p:nvPr/>
        </p:nvSpPr>
        <p:spPr>
          <a:xfrm>
            <a:off x="0" y="-33350"/>
            <a:ext cx="2312100" cy="2312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5"/>
          <p:cNvSpPr txBox="1"/>
          <p:nvPr>
            <p:ph hasCustomPrompt="1" type="title"/>
          </p:nvPr>
        </p:nvSpPr>
        <p:spPr>
          <a:xfrm>
            <a:off x="4572000" y="3435600"/>
            <a:ext cx="3858900" cy="768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4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3" name="Google Shape;223;p35"/>
          <p:cNvSpPr txBox="1"/>
          <p:nvPr>
            <p:ph idx="1" type="subTitle"/>
          </p:nvPr>
        </p:nvSpPr>
        <p:spPr>
          <a:xfrm>
            <a:off x="4572000" y="4204500"/>
            <a:ext cx="3858900" cy="399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1"/>
              </a:buClr>
              <a:buSzPts val="2400"/>
              <a:buFont typeface="PT Sans"/>
              <a:buNone/>
              <a:defRPr sz="1600">
                <a:solidFill>
                  <a:srgbClr val="242424"/>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24" name="Google Shape;224;p35"/>
          <p:cNvSpPr txBox="1"/>
          <p:nvPr>
            <p:ph hasCustomPrompt="1" idx="2" type="title"/>
          </p:nvPr>
        </p:nvSpPr>
        <p:spPr>
          <a:xfrm>
            <a:off x="4572000" y="1987487"/>
            <a:ext cx="3858900" cy="768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4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5" name="Google Shape;225;p35"/>
          <p:cNvSpPr txBox="1"/>
          <p:nvPr>
            <p:ph idx="3" type="subTitle"/>
          </p:nvPr>
        </p:nvSpPr>
        <p:spPr>
          <a:xfrm>
            <a:off x="4572000" y="2756372"/>
            <a:ext cx="3858900" cy="399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1"/>
              </a:buClr>
              <a:buSzPts val="2400"/>
              <a:buFont typeface="PT Sans"/>
              <a:buNone/>
              <a:defRPr sz="1600">
                <a:solidFill>
                  <a:srgbClr val="242424"/>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26" name="Google Shape;226;p35"/>
          <p:cNvSpPr txBox="1"/>
          <p:nvPr>
            <p:ph hasCustomPrompt="1" idx="4" type="title"/>
          </p:nvPr>
        </p:nvSpPr>
        <p:spPr>
          <a:xfrm>
            <a:off x="4572000" y="539400"/>
            <a:ext cx="3858900" cy="768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4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7" name="Google Shape;227;p35"/>
          <p:cNvSpPr txBox="1"/>
          <p:nvPr>
            <p:ph idx="5" type="subTitle"/>
          </p:nvPr>
        </p:nvSpPr>
        <p:spPr>
          <a:xfrm>
            <a:off x="4572000" y="1308275"/>
            <a:ext cx="3858900" cy="399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1"/>
              </a:buClr>
              <a:buSzPts val="2400"/>
              <a:buFont typeface="PT Sans"/>
              <a:buNone/>
              <a:defRPr sz="1600">
                <a:solidFill>
                  <a:srgbClr val="242424"/>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28" name="Google Shape;228;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229" name="Shape 229"/>
        <p:cNvGrpSpPr/>
        <p:nvPr/>
      </p:nvGrpSpPr>
      <p:grpSpPr>
        <a:xfrm>
          <a:off x="0" y="0"/>
          <a:ext cx="0" cy="0"/>
          <a:chOff x="0" y="0"/>
          <a:chExt cx="0" cy="0"/>
        </a:xfrm>
      </p:grpSpPr>
      <p:sp>
        <p:nvSpPr>
          <p:cNvPr id="230" name="Google Shape;230;p36"/>
          <p:cNvSpPr/>
          <p:nvPr/>
        </p:nvSpPr>
        <p:spPr>
          <a:xfrm flipH="1">
            <a:off x="8424000" y="-9625"/>
            <a:ext cx="720000" cy="5153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6"/>
          <p:cNvSpPr/>
          <p:nvPr/>
        </p:nvSpPr>
        <p:spPr>
          <a:xfrm>
            <a:off x="0" y="0"/>
            <a:ext cx="241800" cy="241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3" name="Google Shape;233;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234" name="Shape 234"/>
        <p:cNvGrpSpPr/>
        <p:nvPr/>
      </p:nvGrpSpPr>
      <p:grpSpPr>
        <a:xfrm>
          <a:off x="0" y="0"/>
          <a:ext cx="0" cy="0"/>
          <a:chOff x="0" y="0"/>
          <a:chExt cx="0" cy="0"/>
        </a:xfrm>
      </p:grpSpPr>
      <p:sp>
        <p:nvSpPr>
          <p:cNvPr id="235" name="Google Shape;235;p37"/>
          <p:cNvSpPr txBox="1"/>
          <p:nvPr>
            <p:ph type="title"/>
          </p:nvPr>
        </p:nvSpPr>
        <p:spPr>
          <a:xfrm>
            <a:off x="720000" y="539400"/>
            <a:ext cx="3662700" cy="8730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5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6" name="Google Shape;236;p37"/>
          <p:cNvSpPr txBox="1"/>
          <p:nvPr>
            <p:ph idx="1" type="subTitle"/>
          </p:nvPr>
        </p:nvSpPr>
        <p:spPr>
          <a:xfrm>
            <a:off x="720000" y="2411238"/>
            <a:ext cx="3434700" cy="873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7" name="Google Shape;237;p37"/>
          <p:cNvSpPr txBox="1"/>
          <p:nvPr>
            <p:ph idx="2" type="subTitle"/>
          </p:nvPr>
        </p:nvSpPr>
        <p:spPr>
          <a:xfrm>
            <a:off x="720000" y="2002313"/>
            <a:ext cx="3434700" cy="40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8" name="Google Shape;238;p37"/>
          <p:cNvSpPr txBox="1"/>
          <p:nvPr/>
        </p:nvSpPr>
        <p:spPr>
          <a:xfrm>
            <a:off x="720000" y="3469175"/>
            <a:ext cx="35760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GB" sz="1200">
                <a:solidFill>
                  <a:schemeClr val="dk1"/>
                </a:solidFill>
                <a:latin typeface="Assistant"/>
                <a:ea typeface="Assistant"/>
                <a:cs typeface="Assistant"/>
                <a:sym typeface="Assistant"/>
              </a:rPr>
              <a:t>CREDITS: This presentation template was created by </a:t>
            </a:r>
            <a:r>
              <a:rPr b="1" lang="en-GB" sz="1200">
                <a:solidFill>
                  <a:schemeClr val="dk1"/>
                </a:solidFill>
                <a:uFill>
                  <a:noFill/>
                </a:uFill>
                <a:latin typeface="Assistant"/>
                <a:ea typeface="Assistant"/>
                <a:cs typeface="Assistant"/>
                <a:sym typeface="Assistant"/>
                <a:hlinkClick r:id="rId2">
                  <a:extLst>
                    <a:ext uri="{A12FA001-AC4F-418D-AE19-62706E023703}">
                      <ahyp:hlinkClr val="tx"/>
                    </a:ext>
                  </a:extLst>
                </a:hlinkClick>
              </a:rPr>
              <a:t>Slidesgo</a:t>
            </a:r>
            <a:r>
              <a:rPr lang="en-GB" sz="1200">
                <a:solidFill>
                  <a:schemeClr val="dk1"/>
                </a:solidFill>
                <a:latin typeface="Assistant"/>
                <a:ea typeface="Assistant"/>
                <a:cs typeface="Assistant"/>
                <a:sym typeface="Assistant"/>
              </a:rPr>
              <a:t>, including icons by </a:t>
            </a:r>
            <a:r>
              <a:rPr b="1" lang="en-GB" sz="1200">
                <a:solidFill>
                  <a:schemeClr val="dk1"/>
                </a:solidFill>
                <a:uFill>
                  <a:noFill/>
                </a:uFill>
                <a:latin typeface="Assistant"/>
                <a:ea typeface="Assistant"/>
                <a:cs typeface="Assistant"/>
                <a:sym typeface="Assistant"/>
                <a:hlinkClick r:id="rId3">
                  <a:extLst>
                    <a:ext uri="{A12FA001-AC4F-418D-AE19-62706E023703}">
                      <ahyp:hlinkClr val="tx"/>
                    </a:ext>
                  </a:extLst>
                </a:hlinkClick>
              </a:rPr>
              <a:t>Flaticon</a:t>
            </a:r>
            <a:r>
              <a:rPr lang="en-GB" sz="1200">
                <a:solidFill>
                  <a:schemeClr val="dk1"/>
                </a:solidFill>
                <a:latin typeface="Assistant"/>
                <a:ea typeface="Assistant"/>
                <a:cs typeface="Assistant"/>
                <a:sym typeface="Assistant"/>
              </a:rPr>
              <a:t> and infographics &amp; images by </a:t>
            </a:r>
            <a:r>
              <a:rPr b="1" lang="en-GB" sz="1200">
                <a:solidFill>
                  <a:schemeClr val="dk1"/>
                </a:solidFill>
                <a:uFill>
                  <a:noFill/>
                </a:uFill>
                <a:latin typeface="Assistant"/>
                <a:ea typeface="Assistant"/>
                <a:cs typeface="Assistant"/>
                <a:sym typeface="Assistant"/>
                <a:hlinkClick r:id="rId4">
                  <a:extLst>
                    <a:ext uri="{A12FA001-AC4F-418D-AE19-62706E023703}">
                      <ahyp:hlinkClr val="tx"/>
                    </a:ext>
                  </a:extLst>
                </a:hlinkClick>
              </a:rPr>
              <a:t>Freepik</a:t>
            </a:r>
            <a:endParaRPr b="1" sz="1200">
              <a:solidFill>
                <a:schemeClr val="dk1"/>
              </a:solidFill>
              <a:latin typeface="Assistant"/>
              <a:ea typeface="Assistant"/>
              <a:cs typeface="Assistant"/>
              <a:sym typeface="Assistant"/>
            </a:endParaRPr>
          </a:p>
        </p:txBody>
      </p:sp>
      <p:sp>
        <p:nvSpPr>
          <p:cNvPr id="239" name="Google Shape;239;p37"/>
          <p:cNvSpPr/>
          <p:nvPr/>
        </p:nvSpPr>
        <p:spPr>
          <a:xfrm>
            <a:off x="4572000" y="0"/>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7"/>
          <p:cNvSpPr/>
          <p:nvPr/>
        </p:nvSpPr>
        <p:spPr>
          <a:xfrm flipH="1">
            <a:off x="8430900" y="539400"/>
            <a:ext cx="241800" cy="4064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42" name="Shape 242"/>
        <p:cNvGrpSpPr/>
        <p:nvPr/>
      </p:nvGrpSpPr>
      <p:grpSpPr>
        <a:xfrm>
          <a:off x="0" y="0"/>
          <a:ext cx="0" cy="0"/>
          <a:chOff x="0" y="0"/>
          <a:chExt cx="0" cy="0"/>
        </a:xfrm>
      </p:grpSpPr>
      <p:sp>
        <p:nvSpPr>
          <p:cNvPr id="243" name="Google Shape;243;p38"/>
          <p:cNvSpPr/>
          <p:nvPr/>
        </p:nvSpPr>
        <p:spPr>
          <a:xfrm>
            <a:off x="4572000" y="-8700"/>
            <a:ext cx="4572000" cy="521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45" name="Shape 245"/>
        <p:cNvGrpSpPr/>
        <p:nvPr/>
      </p:nvGrpSpPr>
      <p:grpSpPr>
        <a:xfrm>
          <a:off x="0" y="0"/>
          <a:ext cx="0" cy="0"/>
          <a:chOff x="0" y="0"/>
          <a:chExt cx="0" cy="0"/>
        </a:xfrm>
      </p:grpSpPr>
      <p:sp>
        <p:nvSpPr>
          <p:cNvPr id="246" name="Google Shape;246;p39"/>
          <p:cNvSpPr/>
          <p:nvPr/>
        </p:nvSpPr>
        <p:spPr>
          <a:xfrm>
            <a:off x="0" y="0"/>
            <a:ext cx="9153600" cy="10176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9"/>
          <p:cNvSpPr/>
          <p:nvPr/>
        </p:nvSpPr>
        <p:spPr>
          <a:xfrm>
            <a:off x="8430900" y="539400"/>
            <a:ext cx="241800" cy="4064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blipFill>
          <a:blip r:embed="rId2">
            <a:alphaModFix/>
          </a:blip>
          <a:stretch>
            <a:fillRect/>
          </a:stretch>
        </a:blipFill>
      </p:bgPr>
    </p:bg>
    <p:spTree>
      <p:nvGrpSpPr>
        <p:cNvPr id="249" name="Shape 249"/>
        <p:cNvGrpSpPr/>
        <p:nvPr/>
      </p:nvGrpSpPr>
      <p:grpSpPr>
        <a:xfrm>
          <a:off x="0" y="0"/>
          <a:ext cx="0" cy="0"/>
          <a:chOff x="0" y="0"/>
          <a:chExt cx="0" cy="0"/>
        </a:xfrm>
      </p:grpSpPr>
      <p:sp>
        <p:nvSpPr>
          <p:cNvPr id="250" name="Google Shape;250;p40"/>
          <p:cNvSpPr txBox="1"/>
          <p:nvPr>
            <p:ph hasCustomPrompt="1" type="title"/>
          </p:nvPr>
        </p:nvSpPr>
        <p:spPr>
          <a:xfrm>
            <a:off x="636075" y="2693673"/>
            <a:ext cx="1171200" cy="572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lt1"/>
              </a:buClr>
              <a:buSzPts val="3200"/>
              <a:buNone/>
              <a:defRPr sz="3200">
                <a:solidFill>
                  <a:schemeClr val="lt1"/>
                </a:solidFill>
              </a:defRPr>
            </a:lvl1pPr>
            <a:lvl2pPr lvl="1" rtl="0" algn="r">
              <a:spcBef>
                <a:spcPts val="0"/>
              </a:spcBef>
              <a:spcAft>
                <a:spcPts val="0"/>
              </a:spcAft>
              <a:buClr>
                <a:schemeClr val="dk1"/>
              </a:buClr>
              <a:buSzPts val="4400"/>
              <a:buNone/>
              <a:defRPr sz="4400">
                <a:solidFill>
                  <a:schemeClr val="dk1"/>
                </a:solidFill>
              </a:defRPr>
            </a:lvl2pPr>
            <a:lvl3pPr lvl="2" rtl="0" algn="r">
              <a:spcBef>
                <a:spcPts val="0"/>
              </a:spcBef>
              <a:spcAft>
                <a:spcPts val="0"/>
              </a:spcAft>
              <a:buClr>
                <a:schemeClr val="dk1"/>
              </a:buClr>
              <a:buSzPts val="4400"/>
              <a:buNone/>
              <a:defRPr sz="4400">
                <a:solidFill>
                  <a:schemeClr val="dk1"/>
                </a:solidFill>
              </a:defRPr>
            </a:lvl3pPr>
            <a:lvl4pPr lvl="3" rtl="0" algn="r">
              <a:spcBef>
                <a:spcPts val="0"/>
              </a:spcBef>
              <a:spcAft>
                <a:spcPts val="0"/>
              </a:spcAft>
              <a:buClr>
                <a:schemeClr val="dk1"/>
              </a:buClr>
              <a:buSzPts val="4400"/>
              <a:buNone/>
              <a:defRPr sz="4400">
                <a:solidFill>
                  <a:schemeClr val="dk1"/>
                </a:solidFill>
              </a:defRPr>
            </a:lvl4pPr>
            <a:lvl5pPr lvl="4" rtl="0" algn="r">
              <a:spcBef>
                <a:spcPts val="0"/>
              </a:spcBef>
              <a:spcAft>
                <a:spcPts val="0"/>
              </a:spcAft>
              <a:buClr>
                <a:schemeClr val="dk1"/>
              </a:buClr>
              <a:buSzPts val="4400"/>
              <a:buNone/>
              <a:defRPr sz="4400">
                <a:solidFill>
                  <a:schemeClr val="dk1"/>
                </a:solidFill>
              </a:defRPr>
            </a:lvl5pPr>
            <a:lvl6pPr lvl="5" rtl="0" algn="r">
              <a:spcBef>
                <a:spcPts val="0"/>
              </a:spcBef>
              <a:spcAft>
                <a:spcPts val="0"/>
              </a:spcAft>
              <a:buClr>
                <a:schemeClr val="dk1"/>
              </a:buClr>
              <a:buSzPts val="4400"/>
              <a:buNone/>
              <a:defRPr sz="4400">
                <a:solidFill>
                  <a:schemeClr val="dk1"/>
                </a:solidFill>
              </a:defRPr>
            </a:lvl6pPr>
            <a:lvl7pPr lvl="6" rtl="0" algn="r">
              <a:spcBef>
                <a:spcPts val="0"/>
              </a:spcBef>
              <a:spcAft>
                <a:spcPts val="0"/>
              </a:spcAft>
              <a:buClr>
                <a:schemeClr val="dk1"/>
              </a:buClr>
              <a:buSzPts val="4400"/>
              <a:buNone/>
              <a:defRPr sz="4400">
                <a:solidFill>
                  <a:schemeClr val="dk1"/>
                </a:solidFill>
              </a:defRPr>
            </a:lvl7pPr>
            <a:lvl8pPr lvl="7" rtl="0" algn="r">
              <a:spcBef>
                <a:spcPts val="0"/>
              </a:spcBef>
              <a:spcAft>
                <a:spcPts val="0"/>
              </a:spcAft>
              <a:buClr>
                <a:schemeClr val="dk1"/>
              </a:buClr>
              <a:buSzPts val="4400"/>
              <a:buNone/>
              <a:defRPr sz="4400">
                <a:solidFill>
                  <a:schemeClr val="dk1"/>
                </a:solidFill>
              </a:defRPr>
            </a:lvl8pPr>
            <a:lvl9pPr lvl="8" rtl="0" algn="r">
              <a:spcBef>
                <a:spcPts val="0"/>
              </a:spcBef>
              <a:spcAft>
                <a:spcPts val="0"/>
              </a:spcAft>
              <a:buClr>
                <a:schemeClr val="dk1"/>
              </a:buClr>
              <a:buSzPts val="4400"/>
              <a:buNone/>
              <a:defRPr sz="4400">
                <a:solidFill>
                  <a:schemeClr val="dk1"/>
                </a:solidFill>
              </a:defRPr>
            </a:lvl9pPr>
          </a:lstStyle>
          <a:p>
            <a:r>
              <a:t>xx%</a:t>
            </a:r>
          </a:p>
        </p:txBody>
      </p:sp>
      <p:sp>
        <p:nvSpPr>
          <p:cNvPr id="251" name="Google Shape;251;p40"/>
          <p:cNvSpPr txBox="1"/>
          <p:nvPr>
            <p:ph idx="1" type="body"/>
          </p:nvPr>
        </p:nvSpPr>
        <p:spPr>
          <a:xfrm>
            <a:off x="1807325" y="3330900"/>
            <a:ext cx="3960900" cy="5727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rgbClr val="000000"/>
              </a:buClr>
              <a:buSzPts val="1400"/>
              <a:buChar char="●"/>
              <a:defRPr>
                <a:solidFill>
                  <a:srgbClr val="000000"/>
                </a:solidFill>
              </a:defRPr>
            </a:lvl1pPr>
            <a:lvl2pPr indent="-342900" lvl="1" marL="914400" rtl="0">
              <a:lnSpc>
                <a:spcPct val="100000"/>
              </a:lnSpc>
              <a:spcBef>
                <a:spcPts val="1600"/>
              </a:spcBef>
              <a:spcAft>
                <a:spcPts val="0"/>
              </a:spcAft>
              <a:buClr>
                <a:srgbClr val="000000"/>
              </a:buClr>
              <a:buSzPts val="1800"/>
              <a:buChar char="○"/>
              <a:defRPr sz="1800">
                <a:solidFill>
                  <a:srgbClr val="000000"/>
                </a:solidFill>
              </a:defRPr>
            </a:lvl2pPr>
            <a:lvl3pPr indent="-342900" lvl="2" marL="1371600" rtl="0">
              <a:lnSpc>
                <a:spcPct val="100000"/>
              </a:lnSpc>
              <a:spcBef>
                <a:spcPts val="1600"/>
              </a:spcBef>
              <a:spcAft>
                <a:spcPts val="0"/>
              </a:spcAft>
              <a:buClr>
                <a:srgbClr val="000000"/>
              </a:buClr>
              <a:buSzPts val="1800"/>
              <a:buChar char="■"/>
              <a:defRPr sz="1800">
                <a:solidFill>
                  <a:srgbClr val="000000"/>
                </a:solidFill>
              </a:defRPr>
            </a:lvl3pPr>
            <a:lvl4pPr indent="-342900" lvl="3" marL="1828800" rtl="0">
              <a:lnSpc>
                <a:spcPct val="100000"/>
              </a:lnSpc>
              <a:spcBef>
                <a:spcPts val="1600"/>
              </a:spcBef>
              <a:spcAft>
                <a:spcPts val="0"/>
              </a:spcAft>
              <a:buClr>
                <a:srgbClr val="000000"/>
              </a:buClr>
              <a:buSzPts val="1800"/>
              <a:buChar char="●"/>
              <a:defRPr sz="1800">
                <a:solidFill>
                  <a:srgbClr val="000000"/>
                </a:solidFill>
              </a:defRPr>
            </a:lvl4pPr>
            <a:lvl5pPr indent="-342900" lvl="4" marL="2286000" rtl="0">
              <a:lnSpc>
                <a:spcPct val="100000"/>
              </a:lnSpc>
              <a:spcBef>
                <a:spcPts val="1600"/>
              </a:spcBef>
              <a:spcAft>
                <a:spcPts val="0"/>
              </a:spcAft>
              <a:buClr>
                <a:srgbClr val="000000"/>
              </a:buClr>
              <a:buSzPts val="1800"/>
              <a:buChar char="○"/>
              <a:defRPr sz="1800">
                <a:solidFill>
                  <a:srgbClr val="000000"/>
                </a:solidFill>
              </a:defRPr>
            </a:lvl5pPr>
            <a:lvl6pPr indent="-342900" lvl="5" marL="2743200" rtl="0">
              <a:lnSpc>
                <a:spcPct val="100000"/>
              </a:lnSpc>
              <a:spcBef>
                <a:spcPts val="1600"/>
              </a:spcBef>
              <a:spcAft>
                <a:spcPts val="0"/>
              </a:spcAft>
              <a:buClr>
                <a:srgbClr val="000000"/>
              </a:buClr>
              <a:buSzPts val="1800"/>
              <a:buChar char="■"/>
              <a:defRPr sz="1800">
                <a:solidFill>
                  <a:srgbClr val="000000"/>
                </a:solidFill>
              </a:defRPr>
            </a:lvl6pPr>
            <a:lvl7pPr indent="-342900" lvl="6" marL="3200400" rtl="0">
              <a:lnSpc>
                <a:spcPct val="100000"/>
              </a:lnSpc>
              <a:spcBef>
                <a:spcPts val="1600"/>
              </a:spcBef>
              <a:spcAft>
                <a:spcPts val="0"/>
              </a:spcAft>
              <a:buClr>
                <a:srgbClr val="000000"/>
              </a:buClr>
              <a:buSzPts val="1800"/>
              <a:buChar char="●"/>
              <a:defRPr sz="1800">
                <a:solidFill>
                  <a:srgbClr val="000000"/>
                </a:solidFill>
              </a:defRPr>
            </a:lvl7pPr>
            <a:lvl8pPr indent="-342900" lvl="7" marL="3657600" rtl="0">
              <a:lnSpc>
                <a:spcPct val="100000"/>
              </a:lnSpc>
              <a:spcBef>
                <a:spcPts val="1600"/>
              </a:spcBef>
              <a:spcAft>
                <a:spcPts val="0"/>
              </a:spcAft>
              <a:buClr>
                <a:srgbClr val="000000"/>
              </a:buClr>
              <a:buSzPts val="1800"/>
              <a:buChar char="○"/>
              <a:defRPr sz="1800">
                <a:solidFill>
                  <a:srgbClr val="000000"/>
                </a:solidFill>
              </a:defRPr>
            </a:lvl8pPr>
            <a:lvl9pPr indent="-342900" lvl="8" marL="4114800" rtl="0">
              <a:lnSpc>
                <a:spcPct val="100000"/>
              </a:lnSpc>
              <a:spcBef>
                <a:spcPts val="1600"/>
              </a:spcBef>
              <a:spcAft>
                <a:spcPts val="1600"/>
              </a:spcAft>
              <a:buClr>
                <a:srgbClr val="000000"/>
              </a:buClr>
              <a:buSzPts val="1800"/>
              <a:buChar char="■"/>
              <a:defRPr sz="1800">
                <a:solidFill>
                  <a:srgbClr val="000000"/>
                </a:solidFill>
              </a:defRPr>
            </a:lvl9pPr>
          </a:lstStyle>
          <a:p/>
        </p:txBody>
      </p:sp>
      <p:sp>
        <p:nvSpPr>
          <p:cNvPr id="252" name="Google Shape;252;p40"/>
          <p:cNvSpPr txBox="1"/>
          <p:nvPr>
            <p:ph idx="2" type="title"/>
          </p:nvPr>
        </p:nvSpPr>
        <p:spPr>
          <a:xfrm>
            <a:off x="1807325" y="2657175"/>
            <a:ext cx="41337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3" name="Google Shape;253;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theme" Target="../theme/theme1.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3100" y="445025"/>
            <a:ext cx="77178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3000"/>
              <a:buFont typeface="Montserrat SemiBold"/>
              <a:buNone/>
              <a:defRPr sz="3000">
                <a:solidFill>
                  <a:schemeClr val="dk1"/>
                </a:solidFill>
                <a:latin typeface="Montserrat SemiBold"/>
                <a:ea typeface="Montserrat SemiBold"/>
                <a:cs typeface="Montserrat SemiBold"/>
                <a:sym typeface="Montserrat SemiBold"/>
              </a:defRPr>
            </a:lvl1pPr>
            <a:lvl2pPr lvl="1" rtl="0">
              <a:spcBef>
                <a:spcPts val="0"/>
              </a:spcBef>
              <a:spcAft>
                <a:spcPts val="0"/>
              </a:spcAft>
              <a:buClr>
                <a:schemeClr val="dk1"/>
              </a:buClr>
              <a:buSzPts val="3500"/>
              <a:buFont typeface="Montserrat SemiBold"/>
              <a:buNone/>
              <a:defRPr sz="3500">
                <a:solidFill>
                  <a:schemeClr val="dk1"/>
                </a:solidFill>
                <a:latin typeface="Montserrat SemiBold"/>
                <a:ea typeface="Montserrat SemiBold"/>
                <a:cs typeface="Montserrat SemiBold"/>
                <a:sym typeface="Montserrat SemiBold"/>
              </a:defRPr>
            </a:lvl2pPr>
            <a:lvl3pPr lvl="2" rtl="0">
              <a:spcBef>
                <a:spcPts val="0"/>
              </a:spcBef>
              <a:spcAft>
                <a:spcPts val="0"/>
              </a:spcAft>
              <a:buClr>
                <a:schemeClr val="dk1"/>
              </a:buClr>
              <a:buSzPts val="3500"/>
              <a:buFont typeface="Montserrat SemiBold"/>
              <a:buNone/>
              <a:defRPr sz="3500">
                <a:solidFill>
                  <a:schemeClr val="dk1"/>
                </a:solidFill>
                <a:latin typeface="Montserrat SemiBold"/>
                <a:ea typeface="Montserrat SemiBold"/>
                <a:cs typeface="Montserrat SemiBold"/>
                <a:sym typeface="Montserrat SemiBold"/>
              </a:defRPr>
            </a:lvl3pPr>
            <a:lvl4pPr lvl="3" rtl="0">
              <a:spcBef>
                <a:spcPts val="0"/>
              </a:spcBef>
              <a:spcAft>
                <a:spcPts val="0"/>
              </a:spcAft>
              <a:buClr>
                <a:schemeClr val="dk1"/>
              </a:buClr>
              <a:buSzPts val="3500"/>
              <a:buFont typeface="Montserrat SemiBold"/>
              <a:buNone/>
              <a:defRPr sz="3500">
                <a:solidFill>
                  <a:schemeClr val="dk1"/>
                </a:solidFill>
                <a:latin typeface="Montserrat SemiBold"/>
                <a:ea typeface="Montserrat SemiBold"/>
                <a:cs typeface="Montserrat SemiBold"/>
                <a:sym typeface="Montserrat SemiBold"/>
              </a:defRPr>
            </a:lvl4pPr>
            <a:lvl5pPr lvl="4" rtl="0">
              <a:spcBef>
                <a:spcPts val="0"/>
              </a:spcBef>
              <a:spcAft>
                <a:spcPts val="0"/>
              </a:spcAft>
              <a:buClr>
                <a:schemeClr val="dk1"/>
              </a:buClr>
              <a:buSzPts val="3500"/>
              <a:buFont typeface="Montserrat SemiBold"/>
              <a:buNone/>
              <a:defRPr sz="3500">
                <a:solidFill>
                  <a:schemeClr val="dk1"/>
                </a:solidFill>
                <a:latin typeface="Montserrat SemiBold"/>
                <a:ea typeface="Montserrat SemiBold"/>
                <a:cs typeface="Montserrat SemiBold"/>
                <a:sym typeface="Montserrat SemiBold"/>
              </a:defRPr>
            </a:lvl5pPr>
            <a:lvl6pPr lvl="5" rtl="0">
              <a:spcBef>
                <a:spcPts val="0"/>
              </a:spcBef>
              <a:spcAft>
                <a:spcPts val="0"/>
              </a:spcAft>
              <a:buClr>
                <a:schemeClr val="dk1"/>
              </a:buClr>
              <a:buSzPts val="3500"/>
              <a:buFont typeface="Montserrat SemiBold"/>
              <a:buNone/>
              <a:defRPr sz="3500">
                <a:solidFill>
                  <a:schemeClr val="dk1"/>
                </a:solidFill>
                <a:latin typeface="Montserrat SemiBold"/>
                <a:ea typeface="Montserrat SemiBold"/>
                <a:cs typeface="Montserrat SemiBold"/>
                <a:sym typeface="Montserrat SemiBold"/>
              </a:defRPr>
            </a:lvl6pPr>
            <a:lvl7pPr lvl="6" rtl="0">
              <a:spcBef>
                <a:spcPts val="0"/>
              </a:spcBef>
              <a:spcAft>
                <a:spcPts val="0"/>
              </a:spcAft>
              <a:buClr>
                <a:schemeClr val="dk1"/>
              </a:buClr>
              <a:buSzPts val="3500"/>
              <a:buFont typeface="Montserrat SemiBold"/>
              <a:buNone/>
              <a:defRPr sz="3500">
                <a:solidFill>
                  <a:schemeClr val="dk1"/>
                </a:solidFill>
                <a:latin typeface="Montserrat SemiBold"/>
                <a:ea typeface="Montserrat SemiBold"/>
                <a:cs typeface="Montserrat SemiBold"/>
                <a:sym typeface="Montserrat SemiBold"/>
              </a:defRPr>
            </a:lvl7pPr>
            <a:lvl8pPr lvl="7" rtl="0">
              <a:spcBef>
                <a:spcPts val="0"/>
              </a:spcBef>
              <a:spcAft>
                <a:spcPts val="0"/>
              </a:spcAft>
              <a:buClr>
                <a:schemeClr val="dk1"/>
              </a:buClr>
              <a:buSzPts val="3500"/>
              <a:buFont typeface="Montserrat SemiBold"/>
              <a:buNone/>
              <a:defRPr sz="3500">
                <a:solidFill>
                  <a:schemeClr val="dk1"/>
                </a:solidFill>
                <a:latin typeface="Montserrat SemiBold"/>
                <a:ea typeface="Montserrat SemiBold"/>
                <a:cs typeface="Montserrat SemiBold"/>
                <a:sym typeface="Montserrat SemiBold"/>
              </a:defRPr>
            </a:lvl8pPr>
            <a:lvl9pPr lvl="8" rtl="0">
              <a:spcBef>
                <a:spcPts val="0"/>
              </a:spcBef>
              <a:spcAft>
                <a:spcPts val="0"/>
              </a:spcAft>
              <a:buClr>
                <a:schemeClr val="dk1"/>
              </a:buClr>
              <a:buSzPts val="3500"/>
              <a:buFont typeface="Montserrat SemiBold"/>
              <a:buNone/>
              <a:defRPr sz="3500">
                <a:solidFill>
                  <a:schemeClr val="dk1"/>
                </a:solidFill>
                <a:latin typeface="Montserrat SemiBold"/>
                <a:ea typeface="Montserrat SemiBold"/>
                <a:cs typeface="Montserrat SemiBold"/>
                <a:sym typeface="Montserrat SemiBold"/>
              </a:defRPr>
            </a:lvl9pPr>
          </a:lstStyle>
          <a:p/>
        </p:txBody>
      </p:sp>
      <p:sp>
        <p:nvSpPr>
          <p:cNvPr id="52" name="Google Shape;52;p13"/>
          <p:cNvSpPr txBox="1"/>
          <p:nvPr>
            <p:ph idx="1" type="body"/>
          </p:nvPr>
        </p:nvSpPr>
        <p:spPr>
          <a:xfrm>
            <a:off x="713100" y="1152475"/>
            <a:ext cx="7717800" cy="3416400"/>
          </a:xfrm>
          <a:prstGeom prst="rect">
            <a:avLst/>
          </a:prstGeom>
          <a:noFill/>
          <a:ln>
            <a:noFill/>
          </a:ln>
        </p:spPr>
        <p:txBody>
          <a:bodyPr anchorCtr="0" anchor="ctr"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1pPr>
            <a:lvl2pPr indent="-317500" lvl="1" marL="914400">
              <a:lnSpc>
                <a:spcPct val="115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2pPr>
            <a:lvl3pPr indent="-317500" lvl="2" marL="1371600">
              <a:lnSpc>
                <a:spcPct val="115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3pPr>
            <a:lvl4pPr indent="-317500" lvl="3" marL="1828800">
              <a:lnSpc>
                <a:spcPct val="115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4pPr>
            <a:lvl5pPr indent="-317500" lvl="4" marL="2286000">
              <a:lnSpc>
                <a:spcPct val="115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5pPr>
            <a:lvl6pPr indent="-317500" lvl="5" marL="2743200">
              <a:lnSpc>
                <a:spcPct val="115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6pPr>
            <a:lvl7pPr indent="-317500" lvl="6" marL="3200400">
              <a:lnSpc>
                <a:spcPct val="115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7pPr>
            <a:lvl8pPr indent="-317500" lvl="7" marL="3657600">
              <a:lnSpc>
                <a:spcPct val="115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8pPr>
            <a:lvl9pPr indent="-317500" lvl="8" marL="4114800">
              <a:lnSpc>
                <a:spcPct val="115000"/>
              </a:lnSpc>
              <a:spcBef>
                <a:spcPts val="1600"/>
              </a:spcBef>
              <a:spcAft>
                <a:spcPts val="1600"/>
              </a:spcAft>
              <a:buClr>
                <a:schemeClr val="dk1"/>
              </a:buClr>
              <a:buSzPts val="1400"/>
              <a:buFont typeface="Assistant"/>
              <a:buChar char="■"/>
              <a:defRPr>
                <a:solidFill>
                  <a:schemeClr val="dk1"/>
                </a:solidFill>
                <a:latin typeface="Assistant"/>
                <a:ea typeface="Assistant"/>
                <a:cs typeface="Assistant"/>
                <a:sym typeface="Assistant"/>
              </a:defRPr>
            </a:lvl9pPr>
          </a:lstStyle>
          <a:p/>
        </p:txBody>
      </p:sp>
      <p:sp>
        <p:nvSpPr>
          <p:cNvPr id="53" name="Google Shape;53;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Assistant"/>
                <a:ea typeface="Assistant"/>
                <a:cs typeface="Assistant"/>
                <a:sym typeface="Assistant"/>
              </a:defRPr>
            </a:lvl1pPr>
            <a:lvl2pPr lvl="1" algn="r">
              <a:buNone/>
              <a:defRPr sz="1300">
                <a:solidFill>
                  <a:schemeClr val="dk1"/>
                </a:solidFill>
                <a:latin typeface="Assistant"/>
                <a:ea typeface="Assistant"/>
                <a:cs typeface="Assistant"/>
                <a:sym typeface="Assistant"/>
              </a:defRPr>
            </a:lvl2pPr>
            <a:lvl3pPr lvl="2" algn="r">
              <a:buNone/>
              <a:defRPr sz="1300">
                <a:solidFill>
                  <a:schemeClr val="dk1"/>
                </a:solidFill>
                <a:latin typeface="Assistant"/>
                <a:ea typeface="Assistant"/>
                <a:cs typeface="Assistant"/>
                <a:sym typeface="Assistant"/>
              </a:defRPr>
            </a:lvl3pPr>
            <a:lvl4pPr lvl="3" algn="r">
              <a:buNone/>
              <a:defRPr sz="1300">
                <a:solidFill>
                  <a:schemeClr val="dk1"/>
                </a:solidFill>
                <a:latin typeface="Assistant"/>
                <a:ea typeface="Assistant"/>
                <a:cs typeface="Assistant"/>
                <a:sym typeface="Assistant"/>
              </a:defRPr>
            </a:lvl4pPr>
            <a:lvl5pPr lvl="4" algn="r">
              <a:buNone/>
              <a:defRPr sz="1300">
                <a:solidFill>
                  <a:schemeClr val="dk1"/>
                </a:solidFill>
                <a:latin typeface="Assistant"/>
                <a:ea typeface="Assistant"/>
                <a:cs typeface="Assistant"/>
                <a:sym typeface="Assistant"/>
              </a:defRPr>
            </a:lvl5pPr>
            <a:lvl6pPr lvl="5" algn="r">
              <a:buNone/>
              <a:defRPr sz="1300">
                <a:solidFill>
                  <a:schemeClr val="dk1"/>
                </a:solidFill>
                <a:latin typeface="Assistant"/>
                <a:ea typeface="Assistant"/>
                <a:cs typeface="Assistant"/>
                <a:sym typeface="Assistant"/>
              </a:defRPr>
            </a:lvl6pPr>
            <a:lvl7pPr lvl="6" algn="r">
              <a:buNone/>
              <a:defRPr sz="1300">
                <a:solidFill>
                  <a:schemeClr val="dk1"/>
                </a:solidFill>
                <a:latin typeface="Assistant"/>
                <a:ea typeface="Assistant"/>
                <a:cs typeface="Assistant"/>
                <a:sym typeface="Assistant"/>
              </a:defRPr>
            </a:lvl7pPr>
            <a:lvl8pPr lvl="7" algn="r">
              <a:buNone/>
              <a:defRPr sz="1300">
                <a:solidFill>
                  <a:schemeClr val="dk1"/>
                </a:solidFill>
                <a:latin typeface="Assistant"/>
                <a:ea typeface="Assistant"/>
                <a:cs typeface="Assistant"/>
                <a:sym typeface="Assistant"/>
              </a:defRPr>
            </a:lvl8pPr>
            <a:lvl9pPr lvl="8" algn="r">
              <a:buNone/>
              <a:defRPr sz="1300">
                <a:solidFill>
                  <a:schemeClr val="dk1"/>
                </a:solidFill>
                <a:latin typeface="Assistant"/>
                <a:ea typeface="Assistant"/>
                <a:cs typeface="Assistant"/>
                <a:sym typeface="Assistant"/>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10.png"/><Relationship Id="rId9" Type="http://schemas.openxmlformats.org/officeDocument/2006/relationships/image" Target="../media/image22.png"/><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image" Target="../media/image3.png"/><Relationship Id="rId8"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3.png"/><Relationship Id="rId9" Type="http://schemas.openxmlformats.org/officeDocument/2006/relationships/image" Target="../media/image16.png"/><Relationship Id="rId5" Type="http://schemas.openxmlformats.org/officeDocument/2006/relationships/image" Target="../media/image23.png"/><Relationship Id="rId6" Type="http://schemas.openxmlformats.org/officeDocument/2006/relationships/image" Target="../media/image18.png"/><Relationship Id="rId7" Type="http://schemas.openxmlformats.org/officeDocument/2006/relationships/image" Target="../media/image7.png"/><Relationship Id="rId8" Type="http://schemas.openxmlformats.org/officeDocument/2006/relationships/image" Target="../media/image9.png"/><Relationship Id="rId11" Type="http://schemas.openxmlformats.org/officeDocument/2006/relationships/image" Target="../media/image4.png"/><Relationship Id="rId10" Type="http://schemas.openxmlformats.org/officeDocument/2006/relationships/image" Target="../media/image11.png"/><Relationship Id="rId13" Type="http://schemas.openxmlformats.org/officeDocument/2006/relationships/image" Target="../media/image17.png"/><Relationship Id="rId12"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hyperlink" Target="https://www.itsag3t3.com"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image" Target="../media/image13.png"/><Relationship Id="rId4" Type="http://schemas.openxmlformats.org/officeDocument/2006/relationships/image" Target="../media/image28.png"/><Relationship Id="rId5"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13.png"/><Relationship Id="rId4" Type="http://schemas.openxmlformats.org/officeDocument/2006/relationships/image" Target="../media/image28.png"/><Relationship Id="rId5"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image" Target="../media/image16.png"/><Relationship Id="rId4" Type="http://schemas.openxmlformats.org/officeDocument/2006/relationships/image" Target="../media/image29.png"/><Relationship Id="rId5" Type="http://schemas.openxmlformats.org/officeDocument/2006/relationships/image" Target="../media/image28.png"/><Relationship Id="rId6"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 Id="rId3"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 Id="rId3" Type="http://schemas.openxmlformats.org/officeDocument/2006/relationships/image" Target="../media/image9.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 Id="rId3"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 Id="rId3"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 Id="rId3" Type="http://schemas.openxmlformats.org/officeDocument/2006/relationships/image" Target="../media/image32.png"/><Relationship Id="rId4" Type="http://schemas.openxmlformats.org/officeDocument/2006/relationships/image" Target="../media/image23.png"/><Relationship Id="rId5" Type="http://schemas.openxmlformats.org/officeDocument/2006/relationships/image" Target="../media/image13.png"/><Relationship Id="rId6"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 Id="rId3"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 Id="rId3" Type="http://schemas.openxmlformats.org/officeDocument/2006/relationships/image" Target="../media/image3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 Id="rId3"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 Id="rId3" Type="http://schemas.openxmlformats.org/officeDocument/2006/relationships/image" Target="../media/image3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2.xml"/><Relationship Id="rId3" Type="http://schemas.openxmlformats.org/officeDocument/2006/relationships/image" Target="../media/image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3.xml"/><Relationship Id="rId3" Type="http://schemas.openxmlformats.org/officeDocument/2006/relationships/image" Target="../media/image1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4.xml"/><Relationship Id="rId3"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5.xml"/><Relationship Id="rId3"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6.xml"/><Relationship Id="rId3"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7.xml"/><Relationship Id="rId3" Type="http://schemas.openxmlformats.org/officeDocument/2006/relationships/image" Target="../media/image23.png"/><Relationship Id="rId4" Type="http://schemas.openxmlformats.org/officeDocument/2006/relationships/image" Target="../media/image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8.xml"/><Relationship Id="rId3" Type="http://schemas.openxmlformats.org/officeDocument/2006/relationships/hyperlink" Target="http://www.youtube.com/watch?v=0tK6Db7qbk0" TargetMode="External"/><Relationship Id="rId4" Type="http://schemas.openxmlformats.org/officeDocument/2006/relationships/image" Target="../media/image42.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9.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3.png"/><Relationship Id="rId7" Type="http://schemas.openxmlformats.org/officeDocument/2006/relationships/image" Target="../media/image12.png"/><Relationship Id="rId8"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7" name="Shape 257"/>
        <p:cNvGrpSpPr/>
        <p:nvPr/>
      </p:nvGrpSpPr>
      <p:grpSpPr>
        <a:xfrm>
          <a:off x="0" y="0"/>
          <a:ext cx="0" cy="0"/>
          <a:chOff x="0" y="0"/>
          <a:chExt cx="0" cy="0"/>
        </a:xfrm>
      </p:grpSpPr>
      <p:sp>
        <p:nvSpPr>
          <p:cNvPr id="258" name="Google Shape;258;p41"/>
          <p:cNvSpPr txBox="1"/>
          <p:nvPr>
            <p:ph idx="4294967295" type="ctrTitle"/>
          </p:nvPr>
        </p:nvSpPr>
        <p:spPr>
          <a:xfrm>
            <a:off x="713100" y="958125"/>
            <a:ext cx="7183200" cy="196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4600">
                <a:latin typeface="Montserrat"/>
                <a:ea typeface="Montserrat"/>
                <a:cs typeface="Montserrat"/>
                <a:sym typeface="Montserrat"/>
              </a:rPr>
              <a:t>Final Presentation</a:t>
            </a:r>
            <a:endParaRPr b="1" sz="4600">
              <a:latin typeface="Montserrat"/>
              <a:ea typeface="Montserrat"/>
              <a:cs typeface="Montserrat"/>
              <a:sym typeface="Montserrat"/>
            </a:endParaRPr>
          </a:p>
        </p:txBody>
      </p:sp>
      <p:sp>
        <p:nvSpPr>
          <p:cNvPr id="259" name="Google Shape;259;p41"/>
          <p:cNvSpPr txBox="1"/>
          <p:nvPr>
            <p:ph idx="4294967295" type="subTitle"/>
          </p:nvPr>
        </p:nvSpPr>
        <p:spPr>
          <a:xfrm>
            <a:off x="713100" y="4277900"/>
            <a:ext cx="3858900" cy="594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GB"/>
              <a:t>G3 Team 3</a:t>
            </a:r>
            <a:br>
              <a:rPr b="1" lang="en-GB"/>
            </a:br>
            <a:r>
              <a:rPr lang="en-GB"/>
              <a:t>Darren, Frances, Jonatha</a:t>
            </a:r>
            <a:r>
              <a:rPr lang="en-GB"/>
              <a:t>n, </a:t>
            </a:r>
            <a:r>
              <a:rPr lang="en-GB"/>
              <a:t>Keith, Rafe, Stephen</a:t>
            </a:r>
            <a:endParaRPr/>
          </a:p>
        </p:txBody>
      </p:sp>
      <p:sp>
        <p:nvSpPr>
          <p:cNvPr id="260" name="Google Shape;260;p41"/>
          <p:cNvSpPr txBox="1"/>
          <p:nvPr>
            <p:ph idx="4294967295" type="ctrTitle"/>
          </p:nvPr>
        </p:nvSpPr>
        <p:spPr>
          <a:xfrm>
            <a:off x="713100" y="3029275"/>
            <a:ext cx="7183200" cy="41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0B5394"/>
                </a:solidFill>
                <a:latin typeface="Montserrat"/>
                <a:ea typeface="Montserrat"/>
                <a:cs typeface="Montserrat"/>
                <a:sym typeface="Montserrat"/>
              </a:rPr>
              <a:t>Project B: Spend Transaction Processing</a:t>
            </a:r>
            <a:endParaRPr b="1" sz="2400">
              <a:solidFill>
                <a:srgbClr val="0B5394"/>
              </a:solidFill>
              <a:latin typeface="Montserrat"/>
              <a:ea typeface="Montserrat"/>
              <a:cs typeface="Montserrat"/>
              <a:sym typeface="Montserrat"/>
            </a:endParaRPr>
          </a:p>
        </p:txBody>
      </p:sp>
      <p:sp>
        <p:nvSpPr>
          <p:cNvPr id="261" name="Google Shape;261;p41"/>
          <p:cNvSpPr txBox="1"/>
          <p:nvPr>
            <p:ph idx="4294967295" type="ctrTitle"/>
          </p:nvPr>
        </p:nvSpPr>
        <p:spPr>
          <a:xfrm>
            <a:off x="713100" y="539325"/>
            <a:ext cx="1029900" cy="41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2000">
                <a:solidFill>
                  <a:srgbClr val="434343"/>
                </a:solidFill>
                <a:latin typeface="Montserrat"/>
                <a:ea typeface="Montserrat"/>
                <a:cs typeface="Montserrat"/>
                <a:sym typeface="Montserrat"/>
              </a:rPr>
              <a:t>CS301</a:t>
            </a:r>
            <a:endParaRPr b="1" sz="2000">
              <a:solidFill>
                <a:srgbClr val="434343"/>
              </a:solidFill>
              <a:latin typeface="Montserrat"/>
              <a:ea typeface="Montserrat"/>
              <a:cs typeface="Montserrat"/>
              <a:sym typeface="Montserrat"/>
            </a:endParaRPr>
          </a:p>
        </p:txBody>
      </p:sp>
      <p:pic>
        <p:nvPicPr>
          <p:cNvPr id="262" name="Google Shape;262;p41"/>
          <p:cNvPicPr preferRelativeResize="0"/>
          <p:nvPr/>
        </p:nvPicPr>
        <p:blipFill>
          <a:blip r:embed="rId3">
            <a:alphaModFix/>
          </a:blip>
          <a:stretch>
            <a:fillRect/>
          </a:stretch>
        </p:blipFill>
        <p:spPr>
          <a:xfrm>
            <a:off x="6302087" y="642050"/>
            <a:ext cx="1060526" cy="213325"/>
          </a:xfrm>
          <a:prstGeom prst="rect">
            <a:avLst/>
          </a:prstGeom>
          <a:noFill/>
          <a:ln>
            <a:noFill/>
          </a:ln>
        </p:spPr>
      </p:pic>
      <p:pic>
        <p:nvPicPr>
          <p:cNvPr id="263" name="Google Shape;263;p41"/>
          <p:cNvPicPr preferRelativeResize="0"/>
          <p:nvPr/>
        </p:nvPicPr>
        <p:blipFill>
          <a:blip r:embed="rId4">
            <a:alphaModFix/>
          </a:blip>
          <a:stretch>
            <a:fillRect/>
          </a:stretch>
        </p:blipFill>
        <p:spPr>
          <a:xfrm>
            <a:off x="5363145" y="4289063"/>
            <a:ext cx="530672" cy="530660"/>
          </a:xfrm>
          <a:prstGeom prst="rect">
            <a:avLst/>
          </a:prstGeom>
          <a:noFill/>
          <a:ln>
            <a:noFill/>
          </a:ln>
        </p:spPr>
      </p:pic>
      <p:pic>
        <p:nvPicPr>
          <p:cNvPr id="264" name="Google Shape;264;p41"/>
          <p:cNvPicPr preferRelativeResize="0"/>
          <p:nvPr/>
        </p:nvPicPr>
        <p:blipFill>
          <a:blip r:embed="rId5">
            <a:alphaModFix/>
          </a:blip>
          <a:stretch>
            <a:fillRect/>
          </a:stretch>
        </p:blipFill>
        <p:spPr>
          <a:xfrm>
            <a:off x="5927079" y="4289063"/>
            <a:ext cx="530674" cy="530662"/>
          </a:xfrm>
          <a:prstGeom prst="rect">
            <a:avLst/>
          </a:prstGeom>
          <a:noFill/>
          <a:ln>
            <a:noFill/>
          </a:ln>
        </p:spPr>
      </p:pic>
      <p:pic>
        <p:nvPicPr>
          <p:cNvPr id="265" name="Google Shape;265;p41"/>
          <p:cNvPicPr preferRelativeResize="0"/>
          <p:nvPr/>
        </p:nvPicPr>
        <p:blipFill>
          <a:blip r:embed="rId6">
            <a:alphaModFix/>
          </a:blip>
          <a:stretch>
            <a:fillRect/>
          </a:stretch>
        </p:blipFill>
        <p:spPr>
          <a:xfrm>
            <a:off x="7618901" y="4277900"/>
            <a:ext cx="530674" cy="530662"/>
          </a:xfrm>
          <a:prstGeom prst="rect">
            <a:avLst/>
          </a:prstGeom>
          <a:noFill/>
          <a:ln>
            <a:noFill/>
          </a:ln>
        </p:spPr>
      </p:pic>
      <p:pic>
        <p:nvPicPr>
          <p:cNvPr id="266" name="Google Shape;266;p41"/>
          <p:cNvPicPr preferRelativeResize="0"/>
          <p:nvPr/>
        </p:nvPicPr>
        <p:blipFill>
          <a:blip r:embed="rId7">
            <a:alphaModFix/>
          </a:blip>
          <a:stretch>
            <a:fillRect/>
          </a:stretch>
        </p:blipFill>
        <p:spPr>
          <a:xfrm>
            <a:off x="7054960" y="4289063"/>
            <a:ext cx="530674" cy="530662"/>
          </a:xfrm>
          <a:prstGeom prst="rect">
            <a:avLst/>
          </a:prstGeom>
          <a:noFill/>
          <a:ln>
            <a:noFill/>
          </a:ln>
        </p:spPr>
      </p:pic>
      <p:pic>
        <p:nvPicPr>
          <p:cNvPr id="267" name="Google Shape;267;p41"/>
          <p:cNvPicPr preferRelativeResize="0"/>
          <p:nvPr/>
        </p:nvPicPr>
        <p:blipFill>
          <a:blip r:embed="rId8">
            <a:alphaModFix/>
          </a:blip>
          <a:stretch>
            <a:fillRect/>
          </a:stretch>
        </p:blipFill>
        <p:spPr>
          <a:xfrm>
            <a:off x="4799225" y="4289065"/>
            <a:ext cx="530672" cy="530660"/>
          </a:xfrm>
          <a:prstGeom prst="rect">
            <a:avLst/>
          </a:prstGeom>
          <a:noFill/>
          <a:ln>
            <a:noFill/>
          </a:ln>
        </p:spPr>
      </p:pic>
      <p:sp>
        <p:nvSpPr>
          <p:cNvPr id="268" name="Google Shape;268;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269" name="Google Shape;269;p41"/>
          <p:cNvPicPr preferRelativeResize="0"/>
          <p:nvPr/>
        </p:nvPicPr>
        <p:blipFill>
          <a:blip r:embed="rId9">
            <a:alphaModFix/>
          </a:blip>
          <a:stretch>
            <a:fillRect/>
          </a:stretch>
        </p:blipFill>
        <p:spPr>
          <a:xfrm>
            <a:off x="6483105" y="4289075"/>
            <a:ext cx="530676" cy="53064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0"/>
          <p:cNvSpPr txBox="1"/>
          <p:nvPr>
            <p:ph idx="4294967295" type="title"/>
          </p:nvPr>
        </p:nvSpPr>
        <p:spPr>
          <a:xfrm>
            <a:off x="784850" y="64025"/>
            <a:ext cx="7352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2400">
                <a:latin typeface="Montserrat"/>
                <a:ea typeface="Montserrat"/>
                <a:cs typeface="Montserrat"/>
                <a:sym typeface="Montserrat"/>
              </a:rPr>
              <a:t>Our Proposed Architecture (Proposal Phase)</a:t>
            </a:r>
            <a:endParaRPr b="1" sz="2400">
              <a:latin typeface="Montserrat"/>
              <a:ea typeface="Montserrat"/>
              <a:cs typeface="Montserrat"/>
              <a:sym typeface="Montserrat"/>
            </a:endParaRPr>
          </a:p>
        </p:txBody>
      </p:sp>
      <p:sp>
        <p:nvSpPr>
          <p:cNvPr id="408" name="Google Shape;408;p50"/>
          <p:cNvSpPr/>
          <p:nvPr/>
        </p:nvSpPr>
        <p:spPr>
          <a:xfrm rot="5400000">
            <a:off x="154262" y="31862"/>
            <a:ext cx="328525" cy="637026"/>
          </a:xfrm>
          <a:custGeom>
            <a:rect b="b" l="l" r="r" t="t"/>
            <a:pathLst>
              <a:path extrusionOk="0" h="63433" w="9696">
                <a:moveTo>
                  <a:pt x="0" y="0"/>
                </a:moveTo>
                <a:lnTo>
                  <a:pt x="0" y="63432"/>
                </a:lnTo>
                <a:lnTo>
                  <a:pt x="9695" y="63432"/>
                </a:lnTo>
                <a:lnTo>
                  <a:pt x="96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50"/>
          <p:cNvSpPr/>
          <p:nvPr/>
        </p:nvSpPr>
        <p:spPr>
          <a:xfrm rot="5400000">
            <a:off x="8813622" y="184252"/>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0"/>
          <p:cNvSpPr/>
          <p:nvPr/>
        </p:nvSpPr>
        <p:spPr>
          <a:xfrm>
            <a:off x="0"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Project Context</a:t>
            </a:r>
            <a:endParaRPr b="1" sz="800">
              <a:solidFill>
                <a:schemeClr val="dk1"/>
              </a:solidFill>
              <a:latin typeface="Montserrat"/>
              <a:ea typeface="Montserrat"/>
              <a:cs typeface="Montserrat"/>
              <a:sym typeface="Montserrat"/>
            </a:endParaRPr>
          </a:p>
        </p:txBody>
      </p:sp>
      <p:sp>
        <p:nvSpPr>
          <p:cNvPr id="411" name="Google Shape;411;p50"/>
          <p:cNvSpPr/>
          <p:nvPr/>
        </p:nvSpPr>
        <p:spPr>
          <a:xfrm>
            <a:off x="1515231" y="4884900"/>
            <a:ext cx="1515300" cy="258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rgbClr val="FFFFFF"/>
                </a:solidFill>
                <a:latin typeface="Montserrat"/>
                <a:ea typeface="Montserrat"/>
                <a:cs typeface="Montserrat"/>
                <a:sym typeface="Montserrat"/>
              </a:rPr>
              <a:t>Solution Overview</a:t>
            </a:r>
            <a:endParaRPr b="1" sz="800">
              <a:solidFill>
                <a:srgbClr val="FFFFFF"/>
              </a:solidFill>
              <a:latin typeface="Montserrat"/>
              <a:ea typeface="Montserrat"/>
              <a:cs typeface="Montserrat"/>
              <a:sym typeface="Montserrat"/>
            </a:endParaRPr>
          </a:p>
        </p:txBody>
      </p:sp>
      <p:sp>
        <p:nvSpPr>
          <p:cNvPr id="412" name="Google Shape;412;p50"/>
          <p:cNvSpPr/>
          <p:nvPr/>
        </p:nvSpPr>
        <p:spPr>
          <a:xfrm>
            <a:off x="3030474"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Maintainability</a:t>
            </a:r>
            <a:endParaRPr b="1" sz="800">
              <a:solidFill>
                <a:schemeClr val="dk1"/>
              </a:solidFill>
              <a:latin typeface="Montserrat"/>
              <a:ea typeface="Montserrat"/>
              <a:cs typeface="Montserrat"/>
              <a:sym typeface="Montserrat"/>
            </a:endParaRPr>
          </a:p>
        </p:txBody>
      </p:sp>
      <p:sp>
        <p:nvSpPr>
          <p:cNvPr id="413" name="Google Shape;413;p50"/>
          <p:cNvSpPr/>
          <p:nvPr/>
        </p:nvSpPr>
        <p:spPr>
          <a:xfrm>
            <a:off x="4545716"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Availability</a:t>
            </a:r>
            <a:endParaRPr b="1" sz="800">
              <a:solidFill>
                <a:schemeClr val="dk1"/>
              </a:solidFill>
              <a:latin typeface="Montserrat"/>
              <a:ea typeface="Montserrat"/>
              <a:cs typeface="Montserrat"/>
              <a:sym typeface="Montserrat"/>
            </a:endParaRPr>
          </a:p>
        </p:txBody>
      </p:sp>
      <p:sp>
        <p:nvSpPr>
          <p:cNvPr id="414" name="Google Shape;414;p50"/>
          <p:cNvSpPr/>
          <p:nvPr/>
        </p:nvSpPr>
        <p:spPr>
          <a:xfrm>
            <a:off x="6060958"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dk1"/>
                </a:solidFill>
                <a:latin typeface="Montserrat"/>
                <a:ea typeface="Montserrat"/>
                <a:cs typeface="Montserrat"/>
                <a:sym typeface="Montserrat"/>
              </a:rPr>
              <a:t>Security</a:t>
            </a:r>
            <a:endParaRPr b="1" sz="800">
              <a:solidFill>
                <a:schemeClr val="dk1"/>
              </a:solidFill>
              <a:latin typeface="Montserrat"/>
              <a:ea typeface="Montserrat"/>
              <a:cs typeface="Montserrat"/>
              <a:sym typeface="Montserrat"/>
            </a:endParaRPr>
          </a:p>
        </p:txBody>
      </p:sp>
      <p:sp>
        <p:nvSpPr>
          <p:cNvPr id="415" name="Google Shape;415;p50"/>
          <p:cNvSpPr/>
          <p:nvPr/>
        </p:nvSpPr>
        <p:spPr>
          <a:xfrm>
            <a:off x="7576200" y="4884900"/>
            <a:ext cx="15678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dk1"/>
                </a:solidFill>
                <a:latin typeface="Montserrat"/>
                <a:ea typeface="Montserrat"/>
                <a:cs typeface="Montserrat"/>
                <a:sym typeface="Montserrat"/>
              </a:rPr>
              <a:t>Performance</a:t>
            </a:r>
            <a:endParaRPr b="1" sz="800">
              <a:solidFill>
                <a:schemeClr val="dk1"/>
              </a:solidFill>
              <a:latin typeface="Montserrat"/>
              <a:ea typeface="Montserrat"/>
              <a:cs typeface="Montserrat"/>
              <a:sym typeface="Montserrat"/>
            </a:endParaRPr>
          </a:p>
        </p:txBody>
      </p:sp>
      <p:pic>
        <p:nvPicPr>
          <p:cNvPr id="416" name="Google Shape;416;p50"/>
          <p:cNvPicPr preferRelativeResize="0"/>
          <p:nvPr/>
        </p:nvPicPr>
        <p:blipFill>
          <a:blip r:embed="rId3">
            <a:alphaModFix/>
          </a:blip>
          <a:stretch>
            <a:fillRect/>
          </a:stretch>
        </p:blipFill>
        <p:spPr>
          <a:xfrm>
            <a:off x="378138" y="593275"/>
            <a:ext cx="5929876" cy="4207100"/>
          </a:xfrm>
          <a:prstGeom prst="rect">
            <a:avLst/>
          </a:prstGeom>
          <a:noFill/>
          <a:ln>
            <a:noFill/>
          </a:ln>
        </p:spPr>
      </p:pic>
      <p:sp>
        <p:nvSpPr>
          <p:cNvPr id="417" name="Google Shape;417;p50"/>
          <p:cNvSpPr/>
          <p:nvPr/>
        </p:nvSpPr>
        <p:spPr>
          <a:xfrm>
            <a:off x="1909750" y="1033975"/>
            <a:ext cx="1249800" cy="806700"/>
          </a:xfrm>
          <a:prstGeom prst="flowChartAlternateProcess">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A9999"/>
              </a:solidFill>
            </a:endParaRPr>
          </a:p>
        </p:txBody>
      </p:sp>
      <p:sp>
        <p:nvSpPr>
          <p:cNvPr id="418" name="Google Shape;418;p50"/>
          <p:cNvSpPr txBox="1"/>
          <p:nvPr/>
        </p:nvSpPr>
        <p:spPr>
          <a:xfrm>
            <a:off x="6308025" y="1788875"/>
            <a:ext cx="2804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rgbClr val="CC0000"/>
                </a:solidFill>
                <a:latin typeface="Assistant"/>
                <a:ea typeface="Assistant"/>
                <a:cs typeface="Assistant"/>
                <a:sym typeface="Assistant"/>
              </a:rPr>
              <a:t>Frontend Web (for users)</a:t>
            </a:r>
            <a:endParaRPr b="1" sz="1800">
              <a:solidFill>
                <a:srgbClr val="CC0000"/>
              </a:solidFill>
              <a:latin typeface="Assistant"/>
              <a:ea typeface="Assistant"/>
              <a:cs typeface="Assistant"/>
              <a:sym typeface="Assistant"/>
            </a:endParaRPr>
          </a:p>
        </p:txBody>
      </p:sp>
      <p:sp>
        <p:nvSpPr>
          <p:cNvPr id="419" name="Google Shape;419;p50"/>
          <p:cNvSpPr/>
          <p:nvPr/>
        </p:nvSpPr>
        <p:spPr>
          <a:xfrm>
            <a:off x="784850" y="2959925"/>
            <a:ext cx="3269700" cy="1171800"/>
          </a:xfrm>
          <a:prstGeom prst="flowChartAlternateProcess">
            <a:avLst/>
          </a:prstGeom>
          <a:noFill/>
          <a:ln cap="flat" cmpd="sng" w="1905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A9999"/>
              </a:solidFill>
            </a:endParaRPr>
          </a:p>
        </p:txBody>
      </p:sp>
      <p:sp>
        <p:nvSpPr>
          <p:cNvPr id="420" name="Google Shape;420;p50"/>
          <p:cNvSpPr txBox="1"/>
          <p:nvPr/>
        </p:nvSpPr>
        <p:spPr>
          <a:xfrm>
            <a:off x="6308025" y="2250575"/>
            <a:ext cx="2804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rgbClr val="3D85C6"/>
                </a:solidFill>
                <a:latin typeface="Assistant"/>
                <a:ea typeface="Assistant"/>
                <a:cs typeface="Assistant"/>
                <a:sym typeface="Assistant"/>
              </a:rPr>
              <a:t>Earn Processing</a:t>
            </a:r>
            <a:endParaRPr b="1" sz="1800">
              <a:solidFill>
                <a:srgbClr val="3D85C6"/>
              </a:solidFill>
              <a:latin typeface="Assistant"/>
              <a:ea typeface="Assistant"/>
              <a:cs typeface="Assistant"/>
              <a:sym typeface="Assistant"/>
            </a:endParaRPr>
          </a:p>
        </p:txBody>
      </p:sp>
      <p:sp>
        <p:nvSpPr>
          <p:cNvPr id="421" name="Google Shape;421;p50"/>
          <p:cNvSpPr/>
          <p:nvPr/>
        </p:nvSpPr>
        <p:spPr>
          <a:xfrm>
            <a:off x="5498700" y="1840775"/>
            <a:ext cx="562200" cy="1213200"/>
          </a:xfrm>
          <a:prstGeom prst="flowChartAlternateProcess">
            <a:avLst/>
          </a:prstGeom>
          <a:noFill/>
          <a:ln cap="flat" cmpd="sng" w="1905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A9999"/>
              </a:solidFill>
            </a:endParaRPr>
          </a:p>
        </p:txBody>
      </p:sp>
      <p:sp>
        <p:nvSpPr>
          <p:cNvPr id="422" name="Google Shape;422;p50"/>
          <p:cNvSpPr txBox="1"/>
          <p:nvPr/>
        </p:nvSpPr>
        <p:spPr>
          <a:xfrm>
            <a:off x="6308025" y="2712275"/>
            <a:ext cx="2804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latin typeface="Assistant"/>
                <a:ea typeface="Assistant"/>
                <a:cs typeface="Assistant"/>
                <a:sym typeface="Assistant"/>
              </a:rPr>
              <a:t>Campaigns &amp; Exclusion</a:t>
            </a:r>
            <a:endParaRPr b="1" sz="1800">
              <a:latin typeface="Assistant"/>
              <a:ea typeface="Assistant"/>
              <a:cs typeface="Assistant"/>
              <a:sym typeface="Assistant"/>
            </a:endParaRPr>
          </a:p>
        </p:txBody>
      </p:sp>
      <p:sp>
        <p:nvSpPr>
          <p:cNvPr id="423" name="Google Shape;423;p50"/>
          <p:cNvSpPr/>
          <p:nvPr/>
        </p:nvSpPr>
        <p:spPr>
          <a:xfrm>
            <a:off x="1635425" y="1033975"/>
            <a:ext cx="234300" cy="2343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FFFFFF"/>
                </a:solidFill>
                <a:latin typeface="Montserrat"/>
                <a:ea typeface="Montserrat"/>
                <a:cs typeface="Montserrat"/>
                <a:sym typeface="Montserrat"/>
              </a:rPr>
              <a:t>1</a:t>
            </a:r>
            <a:endParaRPr b="1" sz="1200">
              <a:solidFill>
                <a:srgbClr val="FFFFFF"/>
              </a:solidFill>
              <a:latin typeface="Montserrat"/>
              <a:ea typeface="Montserrat"/>
              <a:cs typeface="Montserrat"/>
              <a:sym typeface="Montserrat"/>
            </a:endParaRPr>
          </a:p>
        </p:txBody>
      </p:sp>
      <p:sp>
        <p:nvSpPr>
          <p:cNvPr id="424" name="Google Shape;424;p50"/>
          <p:cNvSpPr/>
          <p:nvPr/>
        </p:nvSpPr>
        <p:spPr>
          <a:xfrm>
            <a:off x="474200" y="2959925"/>
            <a:ext cx="234300" cy="234300"/>
          </a:xfrm>
          <a:prstGeom prst="rect">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FFFFFF"/>
                </a:solidFill>
                <a:latin typeface="Montserrat"/>
                <a:ea typeface="Montserrat"/>
                <a:cs typeface="Montserrat"/>
                <a:sym typeface="Montserrat"/>
              </a:rPr>
              <a:t>2</a:t>
            </a:r>
            <a:endParaRPr b="1" sz="1200">
              <a:solidFill>
                <a:srgbClr val="FFFFFF"/>
              </a:solidFill>
              <a:latin typeface="Montserrat"/>
              <a:ea typeface="Montserrat"/>
              <a:cs typeface="Montserrat"/>
              <a:sym typeface="Montserrat"/>
            </a:endParaRPr>
          </a:p>
        </p:txBody>
      </p:sp>
      <p:sp>
        <p:nvSpPr>
          <p:cNvPr id="425" name="Google Shape;425;p50"/>
          <p:cNvSpPr/>
          <p:nvPr/>
        </p:nvSpPr>
        <p:spPr>
          <a:xfrm>
            <a:off x="5212875" y="1840775"/>
            <a:ext cx="234300" cy="2343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FFFFFF"/>
                </a:solidFill>
                <a:latin typeface="Montserrat"/>
                <a:ea typeface="Montserrat"/>
                <a:cs typeface="Montserrat"/>
                <a:sym typeface="Montserrat"/>
              </a:rPr>
              <a:t>4</a:t>
            </a:r>
            <a:endParaRPr b="1" sz="1200">
              <a:solidFill>
                <a:srgbClr val="FFFFFF"/>
              </a:solidFill>
              <a:latin typeface="Montserrat"/>
              <a:ea typeface="Montserrat"/>
              <a:cs typeface="Montserrat"/>
              <a:sym typeface="Montserrat"/>
            </a:endParaRPr>
          </a:p>
        </p:txBody>
      </p:sp>
      <p:sp>
        <p:nvSpPr>
          <p:cNvPr id="426" name="Google Shape;426;p50"/>
          <p:cNvSpPr txBox="1"/>
          <p:nvPr/>
        </p:nvSpPr>
        <p:spPr>
          <a:xfrm>
            <a:off x="6308025" y="3173975"/>
            <a:ext cx="2804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rgbClr val="E69138"/>
                </a:solidFill>
                <a:latin typeface="Assistant"/>
                <a:ea typeface="Assistant"/>
                <a:cs typeface="Assistant"/>
                <a:sym typeface="Assistant"/>
              </a:rPr>
              <a:t>Security</a:t>
            </a:r>
            <a:endParaRPr b="1" sz="1800">
              <a:solidFill>
                <a:srgbClr val="E69138"/>
              </a:solidFill>
              <a:latin typeface="Assistant"/>
              <a:ea typeface="Assistant"/>
              <a:cs typeface="Assistant"/>
              <a:sym typeface="Assistant"/>
            </a:endParaRPr>
          </a:p>
        </p:txBody>
      </p:sp>
      <p:sp>
        <p:nvSpPr>
          <p:cNvPr id="427" name="Google Shape;427;p50"/>
          <p:cNvSpPr/>
          <p:nvPr/>
        </p:nvSpPr>
        <p:spPr>
          <a:xfrm>
            <a:off x="784850" y="2827125"/>
            <a:ext cx="4602600" cy="1304700"/>
          </a:xfrm>
          <a:prstGeom prst="flowChartAlternateProcess">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8761D"/>
              </a:solidFill>
            </a:endParaRPr>
          </a:p>
        </p:txBody>
      </p:sp>
      <p:sp>
        <p:nvSpPr>
          <p:cNvPr id="428" name="Google Shape;428;p50"/>
          <p:cNvSpPr/>
          <p:nvPr/>
        </p:nvSpPr>
        <p:spPr>
          <a:xfrm>
            <a:off x="896875" y="2522325"/>
            <a:ext cx="234300" cy="234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FFFFFF"/>
                </a:solidFill>
                <a:latin typeface="Montserrat"/>
                <a:ea typeface="Montserrat"/>
                <a:cs typeface="Montserrat"/>
                <a:sym typeface="Montserrat"/>
              </a:rPr>
              <a:t>3</a:t>
            </a:r>
            <a:endParaRPr b="1" sz="1200">
              <a:solidFill>
                <a:srgbClr val="FFFFFF"/>
              </a:solidFill>
              <a:latin typeface="Montserrat"/>
              <a:ea typeface="Montserrat"/>
              <a:cs typeface="Montserrat"/>
              <a:sym typeface="Montserrat"/>
            </a:endParaRPr>
          </a:p>
        </p:txBody>
      </p:sp>
      <p:sp>
        <p:nvSpPr>
          <p:cNvPr id="429" name="Google Shape;429;p50"/>
          <p:cNvSpPr txBox="1"/>
          <p:nvPr>
            <p:ph idx="12" type="sldNum"/>
          </p:nvPr>
        </p:nvSpPr>
        <p:spPr>
          <a:xfrm>
            <a:off x="8556784" y="4490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id="434" name="Google Shape;434;p51"/>
          <p:cNvPicPr preferRelativeResize="0"/>
          <p:nvPr/>
        </p:nvPicPr>
        <p:blipFill>
          <a:blip r:embed="rId3">
            <a:alphaModFix/>
          </a:blip>
          <a:stretch>
            <a:fillRect/>
          </a:stretch>
        </p:blipFill>
        <p:spPr>
          <a:xfrm>
            <a:off x="392425" y="636727"/>
            <a:ext cx="5851699" cy="4083050"/>
          </a:xfrm>
          <a:prstGeom prst="rect">
            <a:avLst/>
          </a:prstGeom>
          <a:noFill/>
          <a:ln>
            <a:noFill/>
          </a:ln>
        </p:spPr>
      </p:pic>
      <p:sp>
        <p:nvSpPr>
          <p:cNvPr id="435" name="Google Shape;435;p51"/>
          <p:cNvSpPr txBox="1"/>
          <p:nvPr>
            <p:ph idx="4294967295" type="title"/>
          </p:nvPr>
        </p:nvSpPr>
        <p:spPr>
          <a:xfrm>
            <a:off x="784850" y="64025"/>
            <a:ext cx="7352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2600">
                <a:latin typeface="Montserrat"/>
                <a:ea typeface="Montserrat"/>
                <a:cs typeface="Montserrat"/>
                <a:sym typeface="Montserrat"/>
              </a:rPr>
              <a:t>Our Proposed Architecture (Now)</a:t>
            </a:r>
            <a:endParaRPr b="1" sz="2600">
              <a:latin typeface="Montserrat"/>
              <a:ea typeface="Montserrat"/>
              <a:cs typeface="Montserrat"/>
              <a:sym typeface="Montserrat"/>
            </a:endParaRPr>
          </a:p>
        </p:txBody>
      </p:sp>
      <p:sp>
        <p:nvSpPr>
          <p:cNvPr id="436" name="Google Shape;436;p51"/>
          <p:cNvSpPr/>
          <p:nvPr/>
        </p:nvSpPr>
        <p:spPr>
          <a:xfrm rot="5400000">
            <a:off x="154262" y="31862"/>
            <a:ext cx="328525" cy="637026"/>
          </a:xfrm>
          <a:custGeom>
            <a:rect b="b" l="l" r="r" t="t"/>
            <a:pathLst>
              <a:path extrusionOk="0" h="63433" w="9696">
                <a:moveTo>
                  <a:pt x="0" y="0"/>
                </a:moveTo>
                <a:lnTo>
                  <a:pt x="0" y="63432"/>
                </a:lnTo>
                <a:lnTo>
                  <a:pt x="9695" y="63432"/>
                </a:lnTo>
                <a:lnTo>
                  <a:pt x="96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1"/>
          <p:cNvSpPr/>
          <p:nvPr/>
        </p:nvSpPr>
        <p:spPr>
          <a:xfrm rot="5400000">
            <a:off x="8813622" y="184252"/>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1"/>
          <p:cNvSpPr/>
          <p:nvPr/>
        </p:nvSpPr>
        <p:spPr>
          <a:xfrm>
            <a:off x="0"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Project Context</a:t>
            </a:r>
            <a:endParaRPr b="1" sz="800">
              <a:solidFill>
                <a:schemeClr val="dk1"/>
              </a:solidFill>
              <a:latin typeface="Montserrat"/>
              <a:ea typeface="Montserrat"/>
              <a:cs typeface="Montserrat"/>
              <a:sym typeface="Montserrat"/>
            </a:endParaRPr>
          </a:p>
        </p:txBody>
      </p:sp>
      <p:sp>
        <p:nvSpPr>
          <p:cNvPr id="439" name="Google Shape;439;p51"/>
          <p:cNvSpPr/>
          <p:nvPr/>
        </p:nvSpPr>
        <p:spPr>
          <a:xfrm>
            <a:off x="1515231" y="4884900"/>
            <a:ext cx="1515300" cy="258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rgbClr val="FFFFFF"/>
                </a:solidFill>
                <a:latin typeface="Montserrat"/>
                <a:ea typeface="Montserrat"/>
                <a:cs typeface="Montserrat"/>
                <a:sym typeface="Montserrat"/>
              </a:rPr>
              <a:t>Solution Overview</a:t>
            </a:r>
            <a:endParaRPr b="1" sz="800">
              <a:solidFill>
                <a:srgbClr val="FFFFFF"/>
              </a:solidFill>
              <a:latin typeface="Montserrat"/>
              <a:ea typeface="Montserrat"/>
              <a:cs typeface="Montserrat"/>
              <a:sym typeface="Montserrat"/>
            </a:endParaRPr>
          </a:p>
        </p:txBody>
      </p:sp>
      <p:sp>
        <p:nvSpPr>
          <p:cNvPr id="440" name="Google Shape;440;p51"/>
          <p:cNvSpPr/>
          <p:nvPr/>
        </p:nvSpPr>
        <p:spPr>
          <a:xfrm>
            <a:off x="3030474"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Maintainability</a:t>
            </a:r>
            <a:endParaRPr b="1" sz="800">
              <a:solidFill>
                <a:schemeClr val="dk1"/>
              </a:solidFill>
              <a:latin typeface="Montserrat"/>
              <a:ea typeface="Montserrat"/>
              <a:cs typeface="Montserrat"/>
              <a:sym typeface="Montserrat"/>
            </a:endParaRPr>
          </a:p>
        </p:txBody>
      </p:sp>
      <p:sp>
        <p:nvSpPr>
          <p:cNvPr id="441" name="Google Shape;441;p51"/>
          <p:cNvSpPr/>
          <p:nvPr/>
        </p:nvSpPr>
        <p:spPr>
          <a:xfrm>
            <a:off x="4545716"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Availability</a:t>
            </a:r>
            <a:endParaRPr b="1" sz="800">
              <a:solidFill>
                <a:schemeClr val="dk1"/>
              </a:solidFill>
              <a:latin typeface="Montserrat"/>
              <a:ea typeface="Montserrat"/>
              <a:cs typeface="Montserrat"/>
              <a:sym typeface="Montserrat"/>
            </a:endParaRPr>
          </a:p>
        </p:txBody>
      </p:sp>
      <p:sp>
        <p:nvSpPr>
          <p:cNvPr id="442" name="Google Shape;442;p51"/>
          <p:cNvSpPr/>
          <p:nvPr/>
        </p:nvSpPr>
        <p:spPr>
          <a:xfrm>
            <a:off x="6060958"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dk1"/>
                </a:solidFill>
                <a:latin typeface="Montserrat"/>
                <a:ea typeface="Montserrat"/>
                <a:cs typeface="Montserrat"/>
                <a:sym typeface="Montserrat"/>
              </a:rPr>
              <a:t>Security</a:t>
            </a:r>
            <a:endParaRPr b="1" sz="800">
              <a:solidFill>
                <a:schemeClr val="dk1"/>
              </a:solidFill>
              <a:latin typeface="Montserrat"/>
              <a:ea typeface="Montserrat"/>
              <a:cs typeface="Montserrat"/>
              <a:sym typeface="Montserrat"/>
            </a:endParaRPr>
          </a:p>
        </p:txBody>
      </p:sp>
      <p:sp>
        <p:nvSpPr>
          <p:cNvPr id="443" name="Google Shape;443;p51"/>
          <p:cNvSpPr/>
          <p:nvPr/>
        </p:nvSpPr>
        <p:spPr>
          <a:xfrm>
            <a:off x="7576200" y="4884900"/>
            <a:ext cx="15678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dk1"/>
                </a:solidFill>
                <a:latin typeface="Montserrat"/>
                <a:ea typeface="Montserrat"/>
                <a:cs typeface="Montserrat"/>
                <a:sym typeface="Montserrat"/>
              </a:rPr>
              <a:t>Performance</a:t>
            </a:r>
            <a:endParaRPr b="1" sz="800">
              <a:solidFill>
                <a:schemeClr val="dk1"/>
              </a:solidFill>
              <a:latin typeface="Montserrat"/>
              <a:ea typeface="Montserrat"/>
              <a:cs typeface="Montserrat"/>
              <a:sym typeface="Montserrat"/>
            </a:endParaRPr>
          </a:p>
        </p:txBody>
      </p:sp>
      <p:sp>
        <p:nvSpPr>
          <p:cNvPr id="444" name="Google Shape;444;p51"/>
          <p:cNvSpPr/>
          <p:nvPr/>
        </p:nvSpPr>
        <p:spPr>
          <a:xfrm>
            <a:off x="1877625" y="986300"/>
            <a:ext cx="1152900" cy="695100"/>
          </a:xfrm>
          <a:prstGeom prst="flowChartAlternateProcess">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A9999"/>
              </a:solidFill>
            </a:endParaRPr>
          </a:p>
        </p:txBody>
      </p:sp>
      <p:sp>
        <p:nvSpPr>
          <p:cNvPr id="445" name="Google Shape;445;p51"/>
          <p:cNvSpPr txBox="1"/>
          <p:nvPr/>
        </p:nvSpPr>
        <p:spPr>
          <a:xfrm>
            <a:off x="6322650" y="1559625"/>
            <a:ext cx="2804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rgbClr val="CC0000"/>
                </a:solidFill>
                <a:latin typeface="Assistant"/>
                <a:ea typeface="Assistant"/>
                <a:cs typeface="Assistant"/>
                <a:sym typeface="Assistant"/>
              </a:rPr>
              <a:t>Frontend Web (for users)</a:t>
            </a:r>
            <a:endParaRPr b="1" sz="1800">
              <a:solidFill>
                <a:srgbClr val="CC0000"/>
              </a:solidFill>
              <a:latin typeface="Assistant"/>
              <a:ea typeface="Assistant"/>
              <a:cs typeface="Assistant"/>
              <a:sym typeface="Assistant"/>
            </a:endParaRPr>
          </a:p>
        </p:txBody>
      </p:sp>
      <p:sp>
        <p:nvSpPr>
          <p:cNvPr id="446" name="Google Shape;446;p51"/>
          <p:cNvSpPr txBox="1"/>
          <p:nvPr/>
        </p:nvSpPr>
        <p:spPr>
          <a:xfrm>
            <a:off x="6322650" y="2014269"/>
            <a:ext cx="2804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rgbClr val="6AA84F"/>
                </a:solidFill>
                <a:latin typeface="Assistant"/>
                <a:ea typeface="Assistant"/>
                <a:cs typeface="Assistant"/>
                <a:sym typeface="Assistant"/>
              </a:rPr>
              <a:t>Earn Processing</a:t>
            </a:r>
            <a:endParaRPr b="1" sz="1800">
              <a:solidFill>
                <a:srgbClr val="6AA84F"/>
              </a:solidFill>
              <a:latin typeface="Assistant"/>
              <a:ea typeface="Assistant"/>
              <a:cs typeface="Assistant"/>
              <a:sym typeface="Assistant"/>
            </a:endParaRPr>
          </a:p>
        </p:txBody>
      </p:sp>
      <p:sp>
        <p:nvSpPr>
          <p:cNvPr id="447" name="Google Shape;447;p51"/>
          <p:cNvSpPr txBox="1"/>
          <p:nvPr/>
        </p:nvSpPr>
        <p:spPr>
          <a:xfrm>
            <a:off x="6322650" y="2468913"/>
            <a:ext cx="2804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latin typeface="Assistant"/>
                <a:ea typeface="Assistant"/>
                <a:cs typeface="Assistant"/>
                <a:sym typeface="Assistant"/>
              </a:rPr>
              <a:t>Campaign Notification</a:t>
            </a:r>
            <a:endParaRPr b="1" sz="1800">
              <a:latin typeface="Assistant"/>
              <a:ea typeface="Assistant"/>
              <a:cs typeface="Assistant"/>
              <a:sym typeface="Assistant"/>
            </a:endParaRPr>
          </a:p>
        </p:txBody>
      </p:sp>
      <p:sp>
        <p:nvSpPr>
          <p:cNvPr id="448" name="Google Shape;448;p51"/>
          <p:cNvSpPr txBox="1"/>
          <p:nvPr/>
        </p:nvSpPr>
        <p:spPr>
          <a:xfrm>
            <a:off x="6322650" y="2923556"/>
            <a:ext cx="2804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rgbClr val="E69138"/>
                </a:solidFill>
                <a:latin typeface="Assistant"/>
                <a:ea typeface="Assistant"/>
                <a:cs typeface="Assistant"/>
                <a:sym typeface="Assistant"/>
              </a:rPr>
              <a:t>Security</a:t>
            </a:r>
            <a:endParaRPr b="1" sz="1800">
              <a:solidFill>
                <a:srgbClr val="E69138"/>
              </a:solidFill>
              <a:latin typeface="Assistant"/>
              <a:ea typeface="Assistant"/>
              <a:cs typeface="Assistant"/>
              <a:sym typeface="Assistant"/>
            </a:endParaRPr>
          </a:p>
        </p:txBody>
      </p:sp>
      <p:sp>
        <p:nvSpPr>
          <p:cNvPr id="449" name="Google Shape;449;p51"/>
          <p:cNvSpPr/>
          <p:nvPr/>
        </p:nvSpPr>
        <p:spPr>
          <a:xfrm>
            <a:off x="795888" y="2871619"/>
            <a:ext cx="3297600" cy="1145400"/>
          </a:xfrm>
          <a:prstGeom prst="flowChartAlternateProcess">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2FFB7"/>
              </a:solidFill>
            </a:endParaRPr>
          </a:p>
        </p:txBody>
      </p:sp>
      <p:sp>
        <p:nvSpPr>
          <p:cNvPr id="450" name="Google Shape;450;p51"/>
          <p:cNvSpPr/>
          <p:nvPr/>
        </p:nvSpPr>
        <p:spPr>
          <a:xfrm>
            <a:off x="5308950" y="2355775"/>
            <a:ext cx="703500" cy="1409400"/>
          </a:xfrm>
          <a:prstGeom prst="flowChartAlternateProcess">
            <a:avLst/>
          </a:prstGeom>
          <a:noFill/>
          <a:ln cap="flat" cmpd="sng" w="1905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A9999"/>
              </a:solidFill>
            </a:endParaRPr>
          </a:p>
        </p:txBody>
      </p:sp>
      <p:sp>
        <p:nvSpPr>
          <p:cNvPr id="451" name="Google Shape;451;p51"/>
          <p:cNvSpPr/>
          <p:nvPr/>
        </p:nvSpPr>
        <p:spPr>
          <a:xfrm>
            <a:off x="863550" y="1362575"/>
            <a:ext cx="927000" cy="498900"/>
          </a:xfrm>
          <a:prstGeom prst="flowChartAlternateProcess">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8761D"/>
              </a:solidFill>
            </a:endParaRPr>
          </a:p>
        </p:txBody>
      </p:sp>
      <p:sp>
        <p:nvSpPr>
          <p:cNvPr id="452" name="Google Shape;452;p51"/>
          <p:cNvSpPr txBox="1"/>
          <p:nvPr/>
        </p:nvSpPr>
        <p:spPr>
          <a:xfrm>
            <a:off x="6322650" y="3378200"/>
            <a:ext cx="2804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rgbClr val="0000FF"/>
                </a:solidFill>
                <a:latin typeface="Assistant"/>
                <a:ea typeface="Assistant"/>
                <a:cs typeface="Assistant"/>
                <a:sym typeface="Assistant"/>
              </a:rPr>
              <a:t>Ingest Transactions</a:t>
            </a:r>
            <a:endParaRPr b="1" sz="1800">
              <a:solidFill>
                <a:srgbClr val="0000FF"/>
              </a:solidFill>
              <a:latin typeface="Assistant"/>
              <a:ea typeface="Assistant"/>
              <a:cs typeface="Assistant"/>
              <a:sym typeface="Assistant"/>
            </a:endParaRPr>
          </a:p>
        </p:txBody>
      </p:sp>
      <p:sp>
        <p:nvSpPr>
          <p:cNvPr id="453" name="Google Shape;453;p51"/>
          <p:cNvSpPr/>
          <p:nvPr/>
        </p:nvSpPr>
        <p:spPr>
          <a:xfrm flipH="1" rot="10800000">
            <a:off x="4537856" y="1554332"/>
            <a:ext cx="1183200" cy="1523700"/>
          </a:xfrm>
          <a:prstGeom prst="corner">
            <a:avLst>
              <a:gd fmla="val 31551" name="adj1"/>
              <a:gd fmla="val 50000" name="adj2"/>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1"/>
          <p:cNvSpPr txBox="1"/>
          <p:nvPr>
            <p:ph idx="12" type="sldNum"/>
          </p:nvPr>
        </p:nvSpPr>
        <p:spPr>
          <a:xfrm>
            <a:off x="8556784" y="4490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1000"/>
                                        <p:tgtEl>
                                          <p:spTgt spid="447"/>
                                        </p:tgtEl>
                                      </p:cBhvr>
                                    </p:animEffect>
                                  </p:childTnLst>
                                </p:cTn>
                              </p:par>
                              <p:par>
                                <p:cTn fill="hold" nodeType="with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1000"/>
                                        <p:tgtEl>
                                          <p:spTgt spid="4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1000"/>
                                        <p:tgtEl>
                                          <p:spTgt spid="452"/>
                                        </p:tgtEl>
                                      </p:cBhvr>
                                    </p:animEffect>
                                  </p:childTnLst>
                                </p:cTn>
                              </p:par>
                              <p:par>
                                <p:cTn fill="hold" nodeType="with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1000"/>
                                        <p:tgtEl>
                                          <p:spTgt spid="4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2"/>
          <p:cNvSpPr txBox="1"/>
          <p:nvPr>
            <p:ph idx="4294967295" type="title"/>
          </p:nvPr>
        </p:nvSpPr>
        <p:spPr>
          <a:xfrm>
            <a:off x="784850" y="64025"/>
            <a:ext cx="3614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2600">
                <a:latin typeface="Montserrat"/>
                <a:ea typeface="Montserrat"/>
                <a:cs typeface="Montserrat"/>
                <a:sym typeface="Montserrat"/>
              </a:rPr>
              <a:t>3-Tier Architecture</a:t>
            </a:r>
            <a:endParaRPr b="1" sz="2600">
              <a:latin typeface="Montserrat"/>
              <a:ea typeface="Montserrat"/>
              <a:cs typeface="Montserrat"/>
              <a:sym typeface="Montserrat"/>
            </a:endParaRPr>
          </a:p>
        </p:txBody>
      </p:sp>
      <p:sp>
        <p:nvSpPr>
          <p:cNvPr id="460" name="Google Shape;460;p52"/>
          <p:cNvSpPr/>
          <p:nvPr/>
        </p:nvSpPr>
        <p:spPr>
          <a:xfrm rot="5400000">
            <a:off x="154262" y="31862"/>
            <a:ext cx="328525" cy="637026"/>
          </a:xfrm>
          <a:custGeom>
            <a:rect b="b" l="l" r="r" t="t"/>
            <a:pathLst>
              <a:path extrusionOk="0" h="63433" w="9696">
                <a:moveTo>
                  <a:pt x="0" y="0"/>
                </a:moveTo>
                <a:lnTo>
                  <a:pt x="0" y="63432"/>
                </a:lnTo>
                <a:lnTo>
                  <a:pt x="9695" y="63432"/>
                </a:lnTo>
                <a:lnTo>
                  <a:pt x="96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52"/>
          <p:cNvSpPr/>
          <p:nvPr/>
        </p:nvSpPr>
        <p:spPr>
          <a:xfrm rot="5400000">
            <a:off x="8813622" y="184252"/>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52"/>
          <p:cNvSpPr/>
          <p:nvPr/>
        </p:nvSpPr>
        <p:spPr>
          <a:xfrm>
            <a:off x="1193100" y="930698"/>
            <a:ext cx="6757800" cy="1166100"/>
          </a:xfrm>
          <a:prstGeom prst="roundRect">
            <a:avLst>
              <a:gd fmla="val 16667" name="adj"/>
            </a:avLst>
          </a:prstGeom>
          <a:solidFill>
            <a:schemeClr val="lt1"/>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Montserrat SemiBold"/>
                <a:ea typeface="Montserrat SemiBold"/>
                <a:cs typeface="Montserrat SemiBold"/>
                <a:sym typeface="Montserrat SemiBold"/>
              </a:rPr>
              <a:t>Presentation</a:t>
            </a:r>
            <a:endParaRPr>
              <a:latin typeface="Montserrat SemiBold"/>
              <a:ea typeface="Montserrat SemiBold"/>
              <a:cs typeface="Montserrat SemiBold"/>
              <a:sym typeface="Montserrat SemiBold"/>
            </a:endParaRPr>
          </a:p>
        </p:txBody>
      </p:sp>
      <p:sp>
        <p:nvSpPr>
          <p:cNvPr id="463" name="Google Shape;463;p52"/>
          <p:cNvSpPr/>
          <p:nvPr/>
        </p:nvSpPr>
        <p:spPr>
          <a:xfrm>
            <a:off x="1193100" y="2176297"/>
            <a:ext cx="6757800" cy="1166100"/>
          </a:xfrm>
          <a:prstGeom prst="roundRect">
            <a:avLst>
              <a:gd fmla="val 16667" name="adj"/>
            </a:avLst>
          </a:prstGeom>
          <a:solidFill>
            <a:schemeClr val="lt1"/>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Montserrat SemiBold"/>
                <a:ea typeface="Montserrat SemiBold"/>
                <a:cs typeface="Montserrat SemiBold"/>
                <a:sym typeface="Montserrat SemiBold"/>
              </a:rPr>
              <a:t>Application</a:t>
            </a:r>
            <a:endParaRPr>
              <a:latin typeface="Montserrat SemiBold"/>
              <a:ea typeface="Montserrat SemiBold"/>
              <a:cs typeface="Montserrat SemiBold"/>
              <a:sym typeface="Montserrat SemiBold"/>
            </a:endParaRPr>
          </a:p>
        </p:txBody>
      </p:sp>
      <p:sp>
        <p:nvSpPr>
          <p:cNvPr id="464" name="Google Shape;464;p52"/>
          <p:cNvSpPr/>
          <p:nvPr/>
        </p:nvSpPr>
        <p:spPr>
          <a:xfrm>
            <a:off x="1193100" y="3430975"/>
            <a:ext cx="6757800" cy="1166100"/>
          </a:xfrm>
          <a:prstGeom prst="roundRect">
            <a:avLst>
              <a:gd fmla="val 16667" name="adj"/>
            </a:avLst>
          </a:prstGeom>
          <a:solidFill>
            <a:schemeClr val="lt1"/>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Montserrat SemiBold"/>
                <a:ea typeface="Montserrat SemiBold"/>
                <a:cs typeface="Montserrat SemiBold"/>
                <a:sym typeface="Montserrat SemiBold"/>
              </a:rPr>
              <a:t>Data</a:t>
            </a:r>
            <a:endParaRPr>
              <a:latin typeface="Montserrat SemiBold"/>
              <a:ea typeface="Montserrat SemiBold"/>
              <a:cs typeface="Montserrat SemiBold"/>
              <a:sym typeface="Montserrat SemiBold"/>
            </a:endParaRPr>
          </a:p>
        </p:txBody>
      </p:sp>
      <p:sp>
        <p:nvSpPr>
          <p:cNvPr id="465" name="Google Shape;465;p52"/>
          <p:cNvSpPr/>
          <p:nvPr/>
        </p:nvSpPr>
        <p:spPr>
          <a:xfrm>
            <a:off x="0"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Project Context</a:t>
            </a:r>
            <a:endParaRPr b="1" sz="800">
              <a:solidFill>
                <a:schemeClr val="dk1"/>
              </a:solidFill>
              <a:latin typeface="Montserrat"/>
              <a:ea typeface="Montserrat"/>
              <a:cs typeface="Montserrat"/>
              <a:sym typeface="Montserrat"/>
            </a:endParaRPr>
          </a:p>
        </p:txBody>
      </p:sp>
      <p:sp>
        <p:nvSpPr>
          <p:cNvPr id="466" name="Google Shape;466;p52"/>
          <p:cNvSpPr/>
          <p:nvPr/>
        </p:nvSpPr>
        <p:spPr>
          <a:xfrm>
            <a:off x="1515231" y="4884900"/>
            <a:ext cx="1515300" cy="258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rgbClr val="FFFFFF"/>
                </a:solidFill>
                <a:latin typeface="Montserrat"/>
                <a:ea typeface="Montserrat"/>
                <a:cs typeface="Montserrat"/>
                <a:sym typeface="Montserrat"/>
              </a:rPr>
              <a:t>Solution Overview</a:t>
            </a:r>
            <a:endParaRPr b="1" sz="800">
              <a:solidFill>
                <a:srgbClr val="FFFFFF"/>
              </a:solidFill>
              <a:latin typeface="Montserrat"/>
              <a:ea typeface="Montserrat"/>
              <a:cs typeface="Montserrat"/>
              <a:sym typeface="Montserrat"/>
            </a:endParaRPr>
          </a:p>
        </p:txBody>
      </p:sp>
      <p:sp>
        <p:nvSpPr>
          <p:cNvPr id="467" name="Google Shape;467;p52"/>
          <p:cNvSpPr/>
          <p:nvPr/>
        </p:nvSpPr>
        <p:spPr>
          <a:xfrm>
            <a:off x="3030474"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Maintainability</a:t>
            </a:r>
            <a:endParaRPr b="1" sz="800">
              <a:solidFill>
                <a:schemeClr val="dk1"/>
              </a:solidFill>
              <a:latin typeface="Montserrat"/>
              <a:ea typeface="Montserrat"/>
              <a:cs typeface="Montserrat"/>
              <a:sym typeface="Montserrat"/>
            </a:endParaRPr>
          </a:p>
        </p:txBody>
      </p:sp>
      <p:sp>
        <p:nvSpPr>
          <p:cNvPr id="468" name="Google Shape;468;p52"/>
          <p:cNvSpPr/>
          <p:nvPr/>
        </p:nvSpPr>
        <p:spPr>
          <a:xfrm>
            <a:off x="4545716"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Availability</a:t>
            </a:r>
            <a:endParaRPr b="1" sz="800">
              <a:solidFill>
                <a:schemeClr val="dk1"/>
              </a:solidFill>
              <a:latin typeface="Montserrat"/>
              <a:ea typeface="Montserrat"/>
              <a:cs typeface="Montserrat"/>
              <a:sym typeface="Montserrat"/>
            </a:endParaRPr>
          </a:p>
        </p:txBody>
      </p:sp>
      <p:sp>
        <p:nvSpPr>
          <p:cNvPr id="469" name="Google Shape;469;p52"/>
          <p:cNvSpPr/>
          <p:nvPr/>
        </p:nvSpPr>
        <p:spPr>
          <a:xfrm>
            <a:off x="6060958"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dk1"/>
                </a:solidFill>
                <a:latin typeface="Montserrat"/>
                <a:ea typeface="Montserrat"/>
                <a:cs typeface="Montserrat"/>
                <a:sym typeface="Montserrat"/>
              </a:rPr>
              <a:t>Security</a:t>
            </a:r>
            <a:endParaRPr b="1" sz="800">
              <a:solidFill>
                <a:schemeClr val="dk1"/>
              </a:solidFill>
              <a:latin typeface="Montserrat"/>
              <a:ea typeface="Montserrat"/>
              <a:cs typeface="Montserrat"/>
              <a:sym typeface="Montserrat"/>
            </a:endParaRPr>
          </a:p>
        </p:txBody>
      </p:sp>
      <p:sp>
        <p:nvSpPr>
          <p:cNvPr id="470" name="Google Shape;470;p52"/>
          <p:cNvSpPr/>
          <p:nvPr/>
        </p:nvSpPr>
        <p:spPr>
          <a:xfrm>
            <a:off x="7576200" y="4884900"/>
            <a:ext cx="15678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dk1"/>
                </a:solidFill>
                <a:latin typeface="Montserrat"/>
                <a:ea typeface="Montserrat"/>
                <a:cs typeface="Montserrat"/>
                <a:sym typeface="Montserrat"/>
              </a:rPr>
              <a:t>Performance</a:t>
            </a:r>
            <a:endParaRPr b="1" sz="800">
              <a:solidFill>
                <a:schemeClr val="dk1"/>
              </a:solidFill>
              <a:latin typeface="Montserrat"/>
              <a:ea typeface="Montserrat"/>
              <a:cs typeface="Montserrat"/>
              <a:sym typeface="Montserrat"/>
            </a:endParaRPr>
          </a:p>
        </p:txBody>
      </p:sp>
      <p:pic>
        <p:nvPicPr>
          <p:cNvPr id="471" name="Google Shape;471;p52"/>
          <p:cNvPicPr preferRelativeResize="0"/>
          <p:nvPr/>
        </p:nvPicPr>
        <p:blipFill>
          <a:blip r:embed="rId3">
            <a:alphaModFix/>
          </a:blip>
          <a:stretch>
            <a:fillRect/>
          </a:stretch>
        </p:blipFill>
        <p:spPr>
          <a:xfrm>
            <a:off x="5478890" y="3635234"/>
            <a:ext cx="537572" cy="531820"/>
          </a:xfrm>
          <a:prstGeom prst="rect">
            <a:avLst/>
          </a:prstGeom>
          <a:noFill/>
          <a:ln>
            <a:noFill/>
          </a:ln>
        </p:spPr>
      </p:pic>
      <p:pic>
        <p:nvPicPr>
          <p:cNvPr id="472" name="Google Shape;472;p52"/>
          <p:cNvPicPr preferRelativeResize="0"/>
          <p:nvPr/>
        </p:nvPicPr>
        <p:blipFill>
          <a:blip r:embed="rId4">
            <a:alphaModFix/>
          </a:blip>
          <a:stretch>
            <a:fillRect/>
          </a:stretch>
        </p:blipFill>
        <p:spPr>
          <a:xfrm>
            <a:off x="7002342" y="3635234"/>
            <a:ext cx="537572" cy="531820"/>
          </a:xfrm>
          <a:prstGeom prst="rect">
            <a:avLst/>
          </a:prstGeom>
          <a:noFill/>
          <a:ln>
            <a:noFill/>
          </a:ln>
        </p:spPr>
      </p:pic>
      <p:sp>
        <p:nvSpPr>
          <p:cNvPr id="473" name="Google Shape;473;p52"/>
          <p:cNvSpPr txBox="1"/>
          <p:nvPr/>
        </p:nvSpPr>
        <p:spPr>
          <a:xfrm>
            <a:off x="6642400" y="4167050"/>
            <a:ext cx="1266600" cy="22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Montserrat"/>
                <a:ea typeface="Montserrat"/>
                <a:cs typeface="Montserrat"/>
                <a:sym typeface="Montserrat"/>
              </a:rPr>
              <a:t>Amazon Aurora</a:t>
            </a:r>
            <a:endParaRPr sz="1000">
              <a:latin typeface="Montserrat"/>
              <a:ea typeface="Montserrat"/>
              <a:cs typeface="Montserrat"/>
              <a:sym typeface="Montserrat"/>
            </a:endParaRPr>
          </a:p>
        </p:txBody>
      </p:sp>
      <p:sp>
        <p:nvSpPr>
          <p:cNvPr id="474" name="Google Shape;474;p52"/>
          <p:cNvSpPr txBox="1"/>
          <p:nvPr/>
        </p:nvSpPr>
        <p:spPr>
          <a:xfrm>
            <a:off x="4990025" y="4167050"/>
            <a:ext cx="1515300" cy="22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Montserrat"/>
                <a:ea typeface="Montserrat"/>
                <a:cs typeface="Montserrat"/>
                <a:sym typeface="Montserrat"/>
              </a:rPr>
              <a:t>Amazon DynamoDB</a:t>
            </a:r>
            <a:endParaRPr sz="1000">
              <a:latin typeface="Montserrat"/>
              <a:ea typeface="Montserrat"/>
              <a:cs typeface="Montserrat"/>
              <a:sym typeface="Montserrat"/>
            </a:endParaRPr>
          </a:p>
        </p:txBody>
      </p:sp>
      <p:grpSp>
        <p:nvGrpSpPr>
          <p:cNvPr id="475" name="Google Shape;475;p52"/>
          <p:cNvGrpSpPr/>
          <p:nvPr/>
        </p:nvGrpSpPr>
        <p:grpSpPr>
          <a:xfrm>
            <a:off x="4180307" y="1136853"/>
            <a:ext cx="945900" cy="812550"/>
            <a:chOff x="3213707" y="755828"/>
            <a:chExt cx="945900" cy="812550"/>
          </a:xfrm>
        </p:grpSpPr>
        <p:sp>
          <p:nvSpPr>
            <p:cNvPr id="476" name="Google Shape;476;p52"/>
            <p:cNvSpPr txBox="1"/>
            <p:nvPr/>
          </p:nvSpPr>
          <p:spPr>
            <a:xfrm>
              <a:off x="3213707" y="1328678"/>
              <a:ext cx="945900" cy="23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Montserrat"/>
                  <a:ea typeface="Montserrat"/>
                  <a:cs typeface="Montserrat"/>
                  <a:sym typeface="Montserrat"/>
                </a:rPr>
                <a:t>Amazon S3</a:t>
              </a:r>
              <a:endParaRPr sz="1000">
                <a:latin typeface="Montserrat"/>
                <a:ea typeface="Montserrat"/>
                <a:cs typeface="Montserrat"/>
                <a:sym typeface="Montserrat"/>
              </a:endParaRPr>
            </a:p>
          </p:txBody>
        </p:sp>
        <p:pic>
          <p:nvPicPr>
            <p:cNvPr id="477" name="Google Shape;477;p52"/>
            <p:cNvPicPr preferRelativeResize="0"/>
            <p:nvPr/>
          </p:nvPicPr>
          <p:blipFill>
            <a:blip r:embed="rId5">
              <a:alphaModFix/>
            </a:blip>
            <a:stretch>
              <a:fillRect/>
            </a:stretch>
          </p:blipFill>
          <p:spPr>
            <a:xfrm>
              <a:off x="3417451" y="755828"/>
              <a:ext cx="572849" cy="572829"/>
            </a:xfrm>
            <a:prstGeom prst="rect">
              <a:avLst/>
            </a:prstGeom>
            <a:noFill/>
            <a:ln>
              <a:noFill/>
            </a:ln>
          </p:spPr>
        </p:pic>
      </p:grpSp>
      <p:grpSp>
        <p:nvGrpSpPr>
          <p:cNvPr id="478" name="Google Shape;478;p52"/>
          <p:cNvGrpSpPr/>
          <p:nvPr/>
        </p:nvGrpSpPr>
        <p:grpSpPr>
          <a:xfrm>
            <a:off x="5029189" y="1136725"/>
            <a:ext cx="1637400" cy="812666"/>
            <a:chOff x="4491689" y="755700"/>
            <a:chExt cx="1637400" cy="812666"/>
          </a:xfrm>
        </p:grpSpPr>
        <p:sp>
          <p:nvSpPr>
            <p:cNvPr id="479" name="Google Shape;479;p52"/>
            <p:cNvSpPr txBox="1"/>
            <p:nvPr/>
          </p:nvSpPr>
          <p:spPr>
            <a:xfrm>
              <a:off x="4491689" y="1328666"/>
              <a:ext cx="1637400" cy="23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Montserrat"/>
                  <a:ea typeface="Montserrat"/>
                  <a:cs typeface="Montserrat"/>
                  <a:sym typeface="Montserrat"/>
                </a:rPr>
                <a:t>Amazon Route 53</a:t>
              </a:r>
              <a:endParaRPr sz="1000">
                <a:latin typeface="Montserrat"/>
                <a:ea typeface="Montserrat"/>
                <a:cs typeface="Montserrat"/>
                <a:sym typeface="Montserrat"/>
              </a:endParaRPr>
            </a:p>
          </p:txBody>
        </p:sp>
        <p:pic>
          <p:nvPicPr>
            <p:cNvPr id="480" name="Google Shape;480;p52"/>
            <p:cNvPicPr preferRelativeResize="0"/>
            <p:nvPr/>
          </p:nvPicPr>
          <p:blipFill>
            <a:blip r:embed="rId6">
              <a:alphaModFix/>
            </a:blip>
            <a:stretch>
              <a:fillRect/>
            </a:stretch>
          </p:blipFill>
          <p:spPr>
            <a:xfrm>
              <a:off x="5023930" y="755700"/>
              <a:ext cx="572849" cy="572829"/>
            </a:xfrm>
            <a:prstGeom prst="rect">
              <a:avLst/>
            </a:prstGeom>
            <a:noFill/>
            <a:ln>
              <a:noFill/>
            </a:ln>
          </p:spPr>
        </p:pic>
      </p:grpSp>
      <p:grpSp>
        <p:nvGrpSpPr>
          <p:cNvPr id="481" name="Google Shape;481;p52"/>
          <p:cNvGrpSpPr/>
          <p:nvPr/>
        </p:nvGrpSpPr>
        <p:grpSpPr>
          <a:xfrm>
            <a:off x="6491799" y="1136863"/>
            <a:ext cx="1567800" cy="812537"/>
            <a:chOff x="6108399" y="755838"/>
            <a:chExt cx="1567800" cy="812537"/>
          </a:xfrm>
        </p:grpSpPr>
        <p:sp>
          <p:nvSpPr>
            <p:cNvPr id="482" name="Google Shape;482;p52"/>
            <p:cNvSpPr txBox="1"/>
            <p:nvPr/>
          </p:nvSpPr>
          <p:spPr>
            <a:xfrm>
              <a:off x="6108399" y="1328675"/>
              <a:ext cx="1567800" cy="23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Montserrat"/>
                  <a:ea typeface="Montserrat"/>
                  <a:cs typeface="Montserrat"/>
                  <a:sym typeface="Montserrat"/>
                </a:rPr>
                <a:t>Amazon CloudFront</a:t>
              </a:r>
              <a:endParaRPr sz="1000">
                <a:latin typeface="Montserrat"/>
                <a:ea typeface="Montserrat"/>
                <a:cs typeface="Montserrat"/>
                <a:sym typeface="Montserrat"/>
              </a:endParaRPr>
            </a:p>
          </p:txBody>
        </p:sp>
        <p:pic>
          <p:nvPicPr>
            <p:cNvPr id="483" name="Google Shape;483;p52"/>
            <p:cNvPicPr preferRelativeResize="0"/>
            <p:nvPr/>
          </p:nvPicPr>
          <p:blipFill>
            <a:blip r:embed="rId7">
              <a:alphaModFix/>
            </a:blip>
            <a:stretch>
              <a:fillRect/>
            </a:stretch>
          </p:blipFill>
          <p:spPr>
            <a:xfrm>
              <a:off x="6605875" y="755838"/>
              <a:ext cx="572849" cy="572829"/>
            </a:xfrm>
            <a:prstGeom prst="rect">
              <a:avLst/>
            </a:prstGeom>
            <a:noFill/>
            <a:ln>
              <a:noFill/>
            </a:ln>
          </p:spPr>
        </p:pic>
      </p:grpSp>
      <p:pic>
        <p:nvPicPr>
          <p:cNvPr id="484" name="Google Shape;484;p52"/>
          <p:cNvPicPr preferRelativeResize="0"/>
          <p:nvPr/>
        </p:nvPicPr>
        <p:blipFill>
          <a:blip r:embed="rId8">
            <a:alphaModFix/>
          </a:blip>
          <a:stretch>
            <a:fillRect/>
          </a:stretch>
        </p:blipFill>
        <p:spPr>
          <a:xfrm>
            <a:off x="7065250" y="2385875"/>
            <a:ext cx="572700" cy="572700"/>
          </a:xfrm>
          <a:prstGeom prst="rect">
            <a:avLst/>
          </a:prstGeom>
          <a:noFill/>
          <a:ln>
            <a:noFill/>
          </a:ln>
        </p:spPr>
      </p:pic>
      <p:pic>
        <p:nvPicPr>
          <p:cNvPr id="485" name="Google Shape;485;p52"/>
          <p:cNvPicPr preferRelativeResize="0"/>
          <p:nvPr/>
        </p:nvPicPr>
        <p:blipFill>
          <a:blip r:embed="rId9">
            <a:alphaModFix/>
          </a:blip>
          <a:stretch>
            <a:fillRect/>
          </a:stretch>
        </p:blipFill>
        <p:spPr>
          <a:xfrm>
            <a:off x="5936451" y="2385887"/>
            <a:ext cx="572700" cy="572679"/>
          </a:xfrm>
          <a:prstGeom prst="rect">
            <a:avLst/>
          </a:prstGeom>
          <a:noFill/>
          <a:ln>
            <a:noFill/>
          </a:ln>
        </p:spPr>
      </p:pic>
      <p:pic>
        <p:nvPicPr>
          <p:cNvPr id="486" name="Google Shape;486;p52"/>
          <p:cNvPicPr preferRelativeResize="0"/>
          <p:nvPr/>
        </p:nvPicPr>
        <p:blipFill>
          <a:blip r:embed="rId10">
            <a:alphaModFix/>
          </a:blip>
          <a:stretch>
            <a:fillRect/>
          </a:stretch>
        </p:blipFill>
        <p:spPr>
          <a:xfrm>
            <a:off x="4659501" y="2385887"/>
            <a:ext cx="572700" cy="572731"/>
          </a:xfrm>
          <a:prstGeom prst="rect">
            <a:avLst/>
          </a:prstGeom>
          <a:noFill/>
          <a:ln>
            <a:noFill/>
          </a:ln>
        </p:spPr>
      </p:pic>
      <p:sp>
        <p:nvSpPr>
          <p:cNvPr id="487" name="Google Shape;487;p52"/>
          <p:cNvSpPr txBox="1"/>
          <p:nvPr/>
        </p:nvSpPr>
        <p:spPr>
          <a:xfrm>
            <a:off x="6794188" y="2916138"/>
            <a:ext cx="1114800" cy="2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Montserrat"/>
                <a:ea typeface="Montserrat"/>
                <a:cs typeface="Montserrat"/>
                <a:sym typeface="Montserrat"/>
              </a:rPr>
              <a:t>AWS Lambda</a:t>
            </a:r>
            <a:endParaRPr sz="1000">
              <a:latin typeface="Montserrat"/>
              <a:ea typeface="Montserrat"/>
              <a:cs typeface="Montserrat"/>
              <a:sym typeface="Montserrat"/>
            </a:endParaRPr>
          </a:p>
        </p:txBody>
      </p:sp>
      <p:sp>
        <p:nvSpPr>
          <p:cNvPr id="488" name="Google Shape;488;p52"/>
          <p:cNvSpPr txBox="1"/>
          <p:nvPr/>
        </p:nvSpPr>
        <p:spPr>
          <a:xfrm>
            <a:off x="5665388" y="2916138"/>
            <a:ext cx="1114800" cy="2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Montserrat"/>
                <a:ea typeface="Montserrat"/>
                <a:cs typeface="Montserrat"/>
                <a:sym typeface="Montserrat"/>
              </a:rPr>
              <a:t>Amazon ECS</a:t>
            </a:r>
            <a:endParaRPr sz="1000">
              <a:latin typeface="Montserrat"/>
              <a:ea typeface="Montserrat"/>
              <a:cs typeface="Montserrat"/>
              <a:sym typeface="Montserrat"/>
            </a:endParaRPr>
          </a:p>
        </p:txBody>
      </p:sp>
      <p:sp>
        <p:nvSpPr>
          <p:cNvPr id="489" name="Google Shape;489;p52"/>
          <p:cNvSpPr txBox="1"/>
          <p:nvPr/>
        </p:nvSpPr>
        <p:spPr>
          <a:xfrm>
            <a:off x="4141838" y="2916138"/>
            <a:ext cx="1608000" cy="2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Montserrat"/>
                <a:ea typeface="Montserrat"/>
                <a:cs typeface="Montserrat"/>
                <a:sym typeface="Montserrat"/>
              </a:rPr>
              <a:t>Amazon API Gateway</a:t>
            </a:r>
            <a:endParaRPr sz="1000">
              <a:latin typeface="Montserrat"/>
              <a:ea typeface="Montserrat"/>
              <a:cs typeface="Montserrat"/>
              <a:sym typeface="Montserrat"/>
            </a:endParaRPr>
          </a:p>
        </p:txBody>
      </p:sp>
      <p:sp>
        <p:nvSpPr>
          <p:cNvPr id="490" name="Google Shape;490;p52"/>
          <p:cNvSpPr txBox="1"/>
          <p:nvPr>
            <p:ph idx="12" type="sldNum"/>
          </p:nvPr>
        </p:nvSpPr>
        <p:spPr>
          <a:xfrm>
            <a:off x="8556784" y="4490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491" name="Google Shape;491;p52"/>
          <p:cNvPicPr preferRelativeResize="0"/>
          <p:nvPr/>
        </p:nvPicPr>
        <p:blipFill>
          <a:blip r:embed="rId11">
            <a:alphaModFix/>
          </a:blip>
          <a:stretch>
            <a:fillRect/>
          </a:stretch>
        </p:blipFill>
        <p:spPr>
          <a:xfrm>
            <a:off x="2836900" y="2471253"/>
            <a:ext cx="1114800" cy="585269"/>
          </a:xfrm>
          <a:prstGeom prst="rect">
            <a:avLst/>
          </a:prstGeom>
          <a:noFill/>
          <a:ln>
            <a:noFill/>
          </a:ln>
        </p:spPr>
      </p:pic>
      <p:pic>
        <p:nvPicPr>
          <p:cNvPr id="492" name="Google Shape;492;p52"/>
          <p:cNvPicPr preferRelativeResize="0"/>
          <p:nvPr/>
        </p:nvPicPr>
        <p:blipFill>
          <a:blip r:embed="rId12">
            <a:alphaModFix/>
          </a:blip>
          <a:stretch>
            <a:fillRect/>
          </a:stretch>
        </p:blipFill>
        <p:spPr>
          <a:xfrm>
            <a:off x="2818450" y="1316950"/>
            <a:ext cx="1171671" cy="393600"/>
          </a:xfrm>
          <a:prstGeom prst="rect">
            <a:avLst/>
          </a:prstGeom>
          <a:noFill/>
          <a:ln>
            <a:noFill/>
          </a:ln>
        </p:spPr>
      </p:pic>
      <p:pic>
        <p:nvPicPr>
          <p:cNvPr id="493" name="Google Shape;493;p52"/>
          <p:cNvPicPr preferRelativeResize="0"/>
          <p:nvPr/>
        </p:nvPicPr>
        <p:blipFill>
          <a:blip r:embed="rId13">
            <a:alphaModFix/>
          </a:blip>
          <a:stretch>
            <a:fillRect/>
          </a:stretch>
        </p:blipFill>
        <p:spPr>
          <a:xfrm>
            <a:off x="2493975" y="3352275"/>
            <a:ext cx="1855326" cy="12368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53"/>
          <p:cNvSpPr txBox="1"/>
          <p:nvPr>
            <p:ph idx="4294967295" type="title"/>
          </p:nvPr>
        </p:nvSpPr>
        <p:spPr>
          <a:xfrm>
            <a:off x="784850" y="64025"/>
            <a:ext cx="7352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2600">
                <a:latin typeface="Montserrat"/>
                <a:ea typeface="Montserrat"/>
                <a:cs typeface="Montserrat"/>
                <a:sym typeface="Montserrat"/>
              </a:rPr>
              <a:t>Overall Costs (Proposal Phase)</a:t>
            </a:r>
            <a:endParaRPr b="1" sz="2600">
              <a:latin typeface="Montserrat"/>
              <a:ea typeface="Montserrat"/>
              <a:cs typeface="Montserrat"/>
              <a:sym typeface="Montserrat"/>
            </a:endParaRPr>
          </a:p>
        </p:txBody>
      </p:sp>
      <p:sp>
        <p:nvSpPr>
          <p:cNvPr id="499" name="Google Shape;499;p53"/>
          <p:cNvSpPr/>
          <p:nvPr/>
        </p:nvSpPr>
        <p:spPr>
          <a:xfrm rot="5400000">
            <a:off x="154262" y="31862"/>
            <a:ext cx="328525" cy="637026"/>
          </a:xfrm>
          <a:custGeom>
            <a:rect b="b" l="l" r="r" t="t"/>
            <a:pathLst>
              <a:path extrusionOk="0" h="63433" w="9696">
                <a:moveTo>
                  <a:pt x="0" y="0"/>
                </a:moveTo>
                <a:lnTo>
                  <a:pt x="0" y="63432"/>
                </a:lnTo>
                <a:lnTo>
                  <a:pt x="9695" y="63432"/>
                </a:lnTo>
                <a:lnTo>
                  <a:pt x="96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3"/>
          <p:cNvSpPr/>
          <p:nvPr/>
        </p:nvSpPr>
        <p:spPr>
          <a:xfrm rot="5400000">
            <a:off x="8813622" y="184252"/>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3"/>
          <p:cNvSpPr/>
          <p:nvPr/>
        </p:nvSpPr>
        <p:spPr>
          <a:xfrm>
            <a:off x="0"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Project Context</a:t>
            </a:r>
            <a:endParaRPr b="1" sz="800">
              <a:solidFill>
                <a:schemeClr val="dk1"/>
              </a:solidFill>
              <a:latin typeface="Montserrat"/>
              <a:ea typeface="Montserrat"/>
              <a:cs typeface="Montserrat"/>
              <a:sym typeface="Montserrat"/>
            </a:endParaRPr>
          </a:p>
        </p:txBody>
      </p:sp>
      <p:sp>
        <p:nvSpPr>
          <p:cNvPr id="502" name="Google Shape;502;p53"/>
          <p:cNvSpPr/>
          <p:nvPr/>
        </p:nvSpPr>
        <p:spPr>
          <a:xfrm>
            <a:off x="1515231" y="4884900"/>
            <a:ext cx="1515300" cy="258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rgbClr val="FFFFFF"/>
                </a:solidFill>
                <a:latin typeface="Montserrat"/>
                <a:ea typeface="Montserrat"/>
                <a:cs typeface="Montserrat"/>
                <a:sym typeface="Montserrat"/>
              </a:rPr>
              <a:t>Solution Overview</a:t>
            </a:r>
            <a:endParaRPr b="1" sz="800">
              <a:solidFill>
                <a:srgbClr val="FFFFFF"/>
              </a:solidFill>
              <a:latin typeface="Montserrat"/>
              <a:ea typeface="Montserrat"/>
              <a:cs typeface="Montserrat"/>
              <a:sym typeface="Montserrat"/>
            </a:endParaRPr>
          </a:p>
        </p:txBody>
      </p:sp>
      <p:sp>
        <p:nvSpPr>
          <p:cNvPr id="503" name="Google Shape;503;p53"/>
          <p:cNvSpPr/>
          <p:nvPr/>
        </p:nvSpPr>
        <p:spPr>
          <a:xfrm>
            <a:off x="3030474"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Maintainability</a:t>
            </a:r>
            <a:endParaRPr b="1" sz="800">
              <a:solidFill>
                <a:schemeClr val="dk1"/>
              </a:solidFill>
              <a:latin typeface="Montserrat"/>
              <a:ea typeface="Montserrat"/>
              <a:cs typeface="Montserrat"/>
              <a:sym typeface="Montserrat"/>
            </a:endParaRPr>
          </a:p>
        </p:txBody>
      </p:sp>
      <p:sp>
        <p:nvSpPr>
          <p:cNvPr id="504" name="Google Shape;504;p53"/>
          <p:cNvSpPr/>
          <p:nvPr/>
        </p:nvSpPr>
        <p:spPr>
          <a:xfrm>
            <a:off x="4545716"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Availability</a:t>
            </a:r>
            <a:endParaRPr b="1" sz="800">
              <a:solidFill>
                <a:schemeClr val="dk1"/>
              </a:solidFill>
              <a:latin typeface="Montserrat"/>
              <a:ea typeface="Montserrat"/>
              <a:cs typeface="Montserrat"/>
              <a:sym typeface="Montserrat"/>
            </a:endParaRPr>
          </a:p>
        </p:txBody>
      </p:sp>
      <p:sp>
        <p:nvSpPr>
          <p:cNvPr id="505" name="Google Shape;505;p53"/>
          <p:cNvSpPr/>
          <p:nvPr/>
        </p:nvSpPr>
        <p:spPr>
          <a:xfrm>
            <a:off x="6060958"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dk1"/>
                </a:solidFill>
                <a:latin typeface="Montserrat"/>
                <a:ea typeface="Montserrat"/>
                <a:cs typeface="Montserrat"/>
                <a:sym typeface="Montserrat"/>
              </a:rPr>
              <a:t>Security</a:t>
            </a:r>
            <a:endParaRPr b="1" sz="800">
              <a:solidFill>
                <a:schemeClr val="dk1"/>
              </a:solidFill>
              <a:latin typeface="Montserrat"/>
              <a:ea typeface="Montserrat"/>
              <a:cs typeface="Montserrat"/>
              <a:sym typeface="Montserrat"/>
            </a:endParaRPr>
          </a:p>
        </p:txBody>
      </p:sp>
      <p:sp>
        <p:nvSpPr>
          <p:cNvPr id="506" name="Google Shape;506;p53"/>
          <p:cNvSpPr/>
          <p:nvPr/>
        </p:nvSpPr>
        <p:spPr>
          <a:xfrm>
            <a:off x="7576200" y="4884900"/>
            <a:ext cx="15678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dk1"/>
                </a:solidFill>
                <a:latin typeface="Montserrat"/>
                <a:ea typeface="Montserrat"/>
                <a:cs typeface="Montserrat"/>
                <a:sym typeface="Montserrat"/>
              </a:rPr>
              <a:t>Performance</a:t>
            </a:r>
            <a:endParaRPr b="1" sz="800">
              <a:solidFill>
                <a:schemeClr val="dk1"/>
              </a:solidFill>
              <a:latin typeface="Montserrat"/>
              <a:ea typeface="Montserrat"/>
              <a:cs typeface="Montserrat"/>
              <a:sym typeface="Montserrat"/>
            </a:endParaRPr>
          </a:p>
        </p:txBody>
      </p:sp>
      <p:pic>
        <p:nvPicPr>
          <p:cNvPr id="507" name="Google Shape;507;p53" title="Points scored"/>
          <p:cNvPicPr preferRelativeResize="0"/>
          <p:nvPr/>
        </p:nvPicPr>
        <p:blipFill>
          <a:blip r:embed="rId3">
            <a:alphaModFix/>
          </a:blip>
          <a:stretch>
            <a:fillRect/>
          </a:stretch>
        </p:blipFill>
        <p:spPr>
          <a:xfrm>
            <a:off x="342475" y="825525"/>
            <a:ext cx="6259674" cy="3870574"/>
          </a:xfrm>
          <a:prstGeom prst="rect">
            <a:avLst/>
          </a:prstGeom>
          <a:noFill/>
          <a:ln>
            <a:noFill/>
          </a:ln>
        </p:spPr>
      </p:pic>
      <p:sp>
        <p:nvSpPr>
          <p:cNvPr id="508" name="Google Shape;508;p53"/>
          <p:cNvSpPr txBox="1"/>
          <p:nvPr/>
        </p:nvSpPr>
        <p:spPr>
          <a:xfrm>
            <a:off x="6875825" y="2212575"/>
            <a:ext cx="19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Assistant"/>
                <a:ea typeface="Assistant"/>
                <a:cs typeface="Assistant"/>
                <a:sym typeface="Assistant"/>
              </a:rPr>
              <a:t>Estimated Total: $1410.39 per month</a:t>
            </a:r>
            <a:endParaRPr b="1">
              <a:latin typeface="Assistant"/>
              <a:ea typeface="Assistant"/>
              <a:cs typeface="Assistant"/>
              <a:sym typeface="Assistant"/>
            </a:endParaRPr>
          </a:p>
        </p:txBody>
      </p:sp>
      <p:sp>
        <p:nvSpPr>
          <p:cNvPr id="509" name="Google Shape;509;p53"/>
          <p:cNvSpPr txBox="1"/>
          <p:nvPr>
            <p:ph idx="12" type="sldNum"/>
          </p:nvPr>
        </p:nvSpPr>
        <p:spPr>
          <a:xfrm>
            <a:off x="8556784" y="4490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54"/>
          <p:cNvSpPr txBox="1"/>
          <p:nvPr>
            <p:ph idx="4294967295" type="title"/>
          </p:nvPr>
        </p:nvSpPr>
        <p:spPr>
          <a:xfrm>
            <a:off x="784850" y="64025"/>
            <a:ext cx="7352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2600">
                <a:latin typeface="Montserrat"/>
                <a:ea typeface="Montserrat"/>
                <a:cs typeface="Montserrat"/>
                <a:sym typeface="Montserrat"/>
              </a:rPr>
              <a:t>Overall Costs (Now)</a:t>
            </a:r>
            <a:endParaRPr b="1" sz="2600">
              <a:latin typeface="Montserrat"/>
              <a:ea typeface="Montserrat"/>
              <a:cs typeface="Montserrat"/>
              <a:sym typeface="Montserrat"/>
            </a:endParaRPr>
          </a:p>
        </p:txBody>
      </p:sp>
      <p:sp>
        <p:nvSpPr>
          <p:cNvPr id="515" name="Google Shape;515;p54"/>
          <p:cNvSpPr/>
          <p:nvPr/>
        </p:nvSpPr>
        <p:spPr>
          <a:xfrm rot="5400000">
            <a:off x="154262" y="31862"/>
            <a:ext cx="328525" cy="637026"/>
          </a:xfrm>
          <a:custGeom>
            <a:rect b="b" l="l" r="r" t="t"/>
            <a:pathLst>
              <a:path extrusionOk="0" h="63433" w="9696">
                <a:moveTo>
                  <a:pt x="0" y="0"/>
                </a:moveTo>
                <a:lnTo>
                  <a:pt x="0" y="63432"/>
                </a:lnTo>
                <a:lnTo>
                  <a:pt x="9695" y="63432"/>
                </a:lnTo>
                <a:lnTo>
                  <a:pt x="96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54"/>
          <p:cNvSpPr/>
          <p:nvPr/>
        </p:nvSpPr>
        <p:spPr>
          <a:xfrm rot="5400000">
            <a:off x="8813622" y="184252"/>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4"/>
          <p:cNvSpPr/>
          <p:nvPr/>
        </p:nvSpPr>
        <p:spPr>
          <a:xfrm>
            <a:off x="0"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Project Context</a:t>
            </a:r>
            <a:endParaRPr b="1" sz="800">
              <a:solidFill>
                <a:schemeClr val="dk1"/>
              </a:solidFill>
              <a:latin typeface="Montserrat"/>
              <a:ea typeface="Montserrat"/>
              <a:cs typeface="Montserrat"/>
              <a:sym typeface="Montserrat"/>
            </a:endParaRPr>
          </a:p>
        </p:txBody>
      </p:sp>
      <p:sp>
        <p:nvSpPr>
          <p:cNvPr id="518" name="Google Shape;518;p54"/>
          <p:cNvSpPr/>
          <p:nvPr/>
        </p:nvSpPr>
        <p:spPr>
          <a:xfrm>
            <a:off x="1515231" y="4884900"/>
            <a:ext cx="1515300" cy="258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rgbClr val="FFFFFF"/>
                </a:solidFill>
                <a:latin typeface="Montserrat"/>
                <a:ea typeface="Montserrat"/>
                <a:cs typeface="Montserrat"/>
                <a:sym typeface="Montserrat"/>
              </a:rPr>
              <a:t>Solution Overview</a:t>
            </a:r>
            <a:endParaRPr b="1" sz="800">
              <a:solidFill>
                <a:srgbClr val="FFFFFF"/>
              </a:solidFill>
              <a:latin typeface="Montserrat"/>
              <a:ea typeface="Montserrat"/>
              <a:cs typeface="Montserrat"/>
              <a:sym typeface="Montserrat"/>
            </a:endParaRPr>
          </a:p>
        </p:txBody>
      </p:sp>
      <p:sp>
        <p:nvSpPr>
          <p:cNvPr id="519" name="Google Shape;519;p54"/>
          <p:cNvSpPr/>
          <p:nvPr/>
        </p:nvSpPr>
        <p:spPr>
          <a:xfrm>
            <a:off x="3030474"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Maintainability</a:t>
            </a:r>
            <a:endParaRPr b="1" sz="800">
              <a:solidFill>
                <a:schemeClr val="dk1"/>
              </a:solidFill>
              <a:latin typeface="Montserrat"/>
              <a:ea typeface="Montserrat"/>
              <a:cs typeface="Montserrat"/>
              <a:sym typeface="Montserrat"/>
            </a:endParaRPr>
          </a:p>
        </p:txBody>
      </p:sp>
      <p:sp>
        <p:nvSpPr>
          <p:cNvPr id="520" name="Google Shape;520;p54"/>
          <p:cNvSpPr/>
          <p:nvPr/>
        </p:nvSpPr>
        <p:spPr>
          <a:xfrm>
            <a:off x="4545716"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Availability</a:t>
            </a:r>
            <a:endParaRPr b="1" sz="800">
              <a:solidFill>
                <a:schemeClr val="dk1"/>
              </a:solidFill>
              <a:latin typeface="Montserrat"/>
              <a:ea typeface="Montserrat"/>
              <a:cs typeface="Montserrat"/>
              <a:sym typeface="Montserrat"/>
            </a:endParaRPr>
          </a:p>
        </p:txBody>
      </p:sp>
      <p:sp>
        <p:nvSpPr>
          <p:cNvPr id="521" name="Google Shape;521;p54"/>
          <p:cNvSpPr/>
          <p:nvPr/>
        </p:nvSpPr>
        <p:spPr>
          <a:xfrm>
            <a:off x="6060958"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dk1"/>
                </a:solidFill>
                <a:latin typeface="Montserrat"/>
                <a:ea typeface="Montserrat"/>
                <a:cs typeface="Montserrat"/>
                <a:sym typeface="Montserrat"/>
              </a:rPr>
              <a:t>Security</a:t>
            </a:r>
            <a:endParaRPr b="1" sz="800">
              <a:solidFill>
                <a:schemeClr val="dk1"/>
              </a:solidFill>
              <a:latin typeface="Montserrat"/>
              <a:ea typeface="Montserrat"/>
              <a:cs typeface="Montserrat"/>
              <a:sym typeface="Montserrat"/>
            </a:endParaRPr>
          </a:p>
        </p:txBody>
      </p:sp>
      <p:sp>
        <p:nvSpPr>
          <p:cNvPr id="522" name="Google Shape;522;p54"/>
          <p:cNvSpPr/>
          <p:nvPr/>
        </p:nvSpPr>
        <p:spPr>
          <a:xfrm>
            <a:off x="7576200" y="4884900"/>
            <a:ext cx="15678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dk1"/>
                </a:solidFill>
                <a:latin typeface="Montserrat"/>
                <a:ea typeface="Montserrat"/>
                <a:cs typeface="Montserrat"/>
                <a:sym typeface="Montserrat"/>
              </a:rPr>
              <a:t>Performance</a:t>
            </a:r>
            <a:endParaRPr b="1" sz="800">
              <a:solidFill>
                <a:schemeClr val="dk1"/>
              </a:solidFill>
              <a:latin typeface="Montserrat"/>
              <a:ea typeface="Montserrat"/>
              <a:cs typeface="Montserrat"/>
              <a:sym typeface="Montserrat"/>
            </a:endParaRPr>
          </a:p>
        </p:txBody>
      </p:sp>
      <p:sp>
        <p:nvSpPr>
          <p:cNvPr id="523" name="Google Shape;523;p54"/>
          <p:cNvSpPr txBox="1"/>
          <p:nvPr>
            <p:ph idx="12" type="sldNum"/>
          </p:nvPr>
        </p:nvSpPr>
        <p:spPr>
          <a:xfrm>
            <a:off x="8556784" y="4490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524" name="Google Shape;524;p54" title="Chart"/>
          <p:cNvPicPr preferRelativeResize="0"/>
          <p:nvPr/>
        </p:nvPicPr>
        <p:blipFill>
          <a:blip r:embed="rId3">
            <a:alphaModFix/>
          </a:blip>
          <a:stretch>
            <a:fillRect/>
          </a:stretch>
        </p:blipFill>
        <p:spPr>
          <a:xfrm>
            <a:off x="439063" y="600063"/>
            <a:ext cx="6367286" cy="3943376"/>
          </a:xfrm>
          <a:prstGeom prst="rect">
            <a:avLst/>
          </a:prstGeom>
          <a:noFill/>
          <a:ln>
            <a:noFill/>
          </a:ln>
        </p:spPr>
      </p:pic>
      <p:sp>
        <p:nvSpPr>
          <p:cNvPr id="525" name="Google Shape;525;p54"/>
          <p:cNvSpPr txBox="1"/>
          <p:nvPr/>
        </p:nvSpPr>
        <p:spPr>
          <a:xfrm>
            <a:off x="6875825" y="2212575"/>
            <a:ext cx="19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Assistant"/>
                <a:ea typeface="Assistant"/>
                <a:cs typeface="Assistant"/>
                <a:sym typeface="Assistant"/>
              </a:rPr>
              <a:t>Estimated Total: S$5,849.27 per month</a:t>
            </a:r>
            <a:endParaRPr b="1">
              <a:latin typeface="Assistant"/>
              <a:ea typeface="Assistant"/>
              <a:cs typeface="Assistant"/>
              <a:sym typeface="Assistan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55"/>
          <p:cNvSpPr txBox="1"/>
          <p:nvPr>
            <p:ph idx="4294967295" type="title"/>
          </p:nvPr>
        </p:nvSpPr>
        <p:spPr>
          <a:xfrm>
            <a:off x="784850" y="64025"/>
            <a:ext cx="7352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2600">
                <a:latin typeface="Montserrat"/>
                <a:ea typeface="Montserrat"/>
                <a:cs typeface="Montserrat"/>
                <a:sym typeface="Montserrat"/>
              </a:rPr>
              <a:t>Overall Costs (Now)</a:t>
            </a:r>
            <a:endParaRPr b="1" sz="2600">
              <a:latin typeface="Montserrat"/>
              <a:ea typeface="Montserrat"/>
              <a:cs typeface="Montserrat"/>
              <a:sym typeface="Montserrat"/>
            </a:endParaRPr>
          </a:p>
        </p:txBody>
      </p:sp>
      <p:sp>
        <p:nvSpPr>
          <p:cNvPr id="531" name="Google Shape;531;p55"/>
          <p:cNvSpPr/>
          <p:nvPr/>
        </p:nvSpPr>
        <p:spPr>
          <a:xfrm rot="5400000">
            <a:off x="154262" y="31862"/>
            <a:ext cx="328525" cy="637026"/>
          </a:xfrm>
          <a:custGeom>
            <a:rect b="b" l="l" r="r" t="t"/>
            <a:pathLst>
              <a:path extrusionOk="0" h="63433" w="9696">
                <a:moveTo>
                  <a:pt x="0" y="0"/>
                </a:moveTo>
                <a:lnTo>
                  <a:pt x="0" y="63432"/>
                </a:lnTo>
                <a:lnTo>
                  <a:pt x="9695" y="63432"/>
                </a:lnTo>
                <a:lnTo>
                  <a:pt x="96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5"/>
          <p:cNvSpPr/>
          <p:nvPr/>
        </p:nvSpPr>
        <p:spPr>
          <a:xfrm rot="5400000">
            <a:off x="8813622" y="184252"/>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5"/>
          <p:cNvSpPr/>
          <p:nvPr/>
        </p:nvSpPr>
        <p:spPr>
          <a:xfrm>
            <a:off x="0"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Project Context</a:t>
            </a:r>
            <a:endParaRPr b="1" sz="800">
              <a:solidFill>
                <a:schemeClr val="dk1"/>
              </a:solidFill>
              <a:latin typeface="Montserrat"/>
              <a:ea typeface="Montserrat"/>
              <a:cs typeface="Montserrat"/>
              <a:sym typeface="Montserrat"/>
            </a:endParaRPr>
          </a:p>
        </p:txBody>
      </p:sp>
      <p:sp>
        <p:nvSpPr>
          <p:cNvPr id="534" name="Google Shape;534;p55"/>
          <p:cNvSpPr/>
          <p:nvPr/>
        </p:nvSpPr>
        <p:spPr>
          <a:xfrm>
            <a:off x="1515231" y="4884900"/>
            <a:ext cx="1515300" cy="258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rgbClr val="FFFFFF"/>
                </a:solidFill>
                <a:latin typeface="Montserrat"/>
                <a:ea typeface="Montserrat"/>
                <a:cs typeface="Montserrat"/>
                <a:sym typeface="Montserrat"/>
              </a:rPr>
              <a:t>Solution Overview</a:t>
            </a:r>
            <a:endParaRPr b="1" sz="800">
              <a:solidFill>
                <a:srgbClr val="FFFFFF"/>
              </a:solidFill>
              <a:latin typeface="Montserrat"/>
              <a:ea typeface="Montserrat"/>
              <a:cs typeface="Montserrat"/>
              <a:sym typeface="Montserrat"/>
            </a:endParaRPr>
          </a:p>
        </p:txBody>
      </p:sp>
      <p:sp>
        <p:nvSpPr>
          <p:cNvPr id="535" name="Google Shape;535;p55"/>
          <p:cNvSpPr/>
          <p:nvPr/>
        </p:nvSpPr>
        <p:spPr>
          <a:xfrm>
            <a:off x="3030474"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Maintainability</a:t>
            </a:r>
            <a:endParaRPr b="1" sz="800">
              <a:solidFill>
                <a:schemeClr val="dk1"/>
              </a:solidFill>
              <a:latin typeface="Montserrat"/>
              <a:ea typeface="Montserrat"/>
              <a:cs typeface="Montserrat"/>
              <a:sym typeface="Montserrat"/>
            </a:endParaRPr>
          </a:p>
        </p:txBody>
      </p:sp>
      <p:sp>
        <p:nvSpPr>
          <p:cNvPr id="536" name="Google Shape;536;p55"/>
          <p:cNvSpPr/>
          <p:nvPr/>
        </p:nvSpPr>
        <p:spPr>
          <a:xfrm>
            <a:off x="4545716"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Availability</a:t>
            </a:r>
            <a:endParaRPr b="1" sz="800">
              <a:solidFill>
                <a:schemeClr val="dk1"/>
              </a:solidFill>
              <a:latin typeface="Montserrat"/>
              <a:ea typeface="Montserrat"/>
              <a:cs typeface="Montserrat"/>
              <a:sym typeface="Montserrat"/>
            </a:endParaRPr>
          </a:p>
        </p:txBody>
      </p:sp>
      <p:sp>
        <p:nvSpPr>
          <p:cNvPr id="537" name="Google Shape;537;p55"/>
          <p:cNvSpPr/>
          <p:nvPr/>
        </p:nvSpPr>
        <p:spPr>
          <a:xfrm>
            <a:off x="6060958"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dk1"/>
                </a:solidFill>
                <a:latin typeface="Montserrat"/>
                <a:ea typeface="Montserrat"/>
                <a:cs typeface="Montserrat"/>
                <a:sym typeface="Montserrat"/>
              </a:rPr>
              <a:t>Security</a:t>
            </a:r>
            <a:endParaRPr b="1" sz="800">
              <a:solidFill>
                <a:schemeClr val="dk1"/>
              </a:solidFill>
              <a:latin typeface="Montserrat"/>
              <a:ea typeface="Montserrat"/>
              <a:cs typeface="Montserrat"/>
              <a:sym typeface="Montserrat"/>
            </a:endParaRPr>
          </a:p>
        </p:txBody>
      </p:sp>
      <p:sp>
        <p:nvSpPr>
          <p:cNvPr id="538" name="Google Shape;538;p55"/>
          <p:cNvSpPr/>
          <p:nvPr/>
        </p:nvSpPr>
        <p:spPr>
          <a:xfrm>
            <a:off x="7576200" y="4884900"/>
            <a:ext cx="15678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dk1"/>
                </a:solidFill>
                <a:latin typeface="Montserrat"/>
                <a:ea typeface="Montserrat"/>
                <a:cs typeface="Montserrat"/>
                <a:sym typeface="Montserrat"/>
              </a:rPr>
              <a:t>Performance</a:t>
            </a:r>
            <a:endParaRPr b="1" sz="800">
              <a:solidFill>
                <a:schemeClr val="dk1"/>
              </a:solidFill>
              <a:latin typeface="Montserrat"/>
              <a:ea typeface="Montserrat"/>
              <a:cs typeface="Montserrat"/>
              <a:sym typeface="Montserrat"/>
            </a:endParaRPr>
          </a:p>
        </p:txBody>
      </p:sp>
      <p:sp>
        <p:nvSpPr>
          <p:cNvPr id="539" name="Google Shape;539;p55"/>
          <p:cNvSpPr txBox="1"/>
          <p:nvPr>
            <p:ph idx="12" type="sldNum"/>
          </p:nvPr>
        </p:nvSpPr>
        <p:spPr>
          <a:xfrm>
            <a:off x="8556784" y="4490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540" name="Google Shape;540;p55" title="Chart"/>
          <p:cNvPicPr preferRelativeResize="0"/>
          <p:nvPr/>
        </p:nvPicPr>
        <p:blipFill>
          <a:blip r:embed="rId3">
            <a:alphaModFix/>
          </a:blip>
          <a:stretch>
            <a:fillRect/>
          </a:stretch>
        </p:blipFill>
        <p:spPr>
          <a:xfrm>
            <a:off x="512200" y="707075"/>
            <a:ext cx="6373392" cy="3943374"/>
          </a:xfrm>
          <a:prstGeom prst="rect">
            <a:avLst/>
          </a:prstGeom>
          <a:noFill/>
          <a:ln>
            <a:noFill/>
          </a:ln>
        </p:spPr>
      </p:pic>
      <p:sp>
        <p:nvSpPr>
          <p:cNvPr id="541" name="Google Shape;541;p55"/>
          <p:cNvSpPr txBox="1"/>
          <p:nvPr/>
        </p:nvSpPr>
        <p:spPr>
          <a:xfrm>
            <a:off x="6875825" y="2212575"/>
            <a:ext cx="19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Assistant"/>
                <a:ea typeface="Assistant"/>
                <a:cs typeface="Assistant"/>
                <a:sym typeface="Assistant"/>
              </a:rPr>
              <a:t>Estimated Total: S$1849.99 per month</a:t>
            </a:r>
            <a:endParaRPr b="1">
              <a:latin typeface="Assistant"/>
              <a:ea typeface="Assistant"/>
              <a:cs typeface="Assistant"/>
              <a:sym typeface="Assistan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56"/>
          <p:cNvSpPr txBox="1"/>
          <p:nvPr>
            <p:ph idx="4294967295" type="title"/>
          </p:nvPr>
        </p:nvSpPr>
        <p:spPr>
          <a:xfrm>
            <a:off x="784850" y="64025"/>
            <a:ext cx="7352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2600">
                <a:latin typeface="Montserrat"/>
                <a:ea typeface="Montserrat"/>
                <a:cs typeface="Montserrat"/>
                <a:sym typeface="Montserrat"/>
              </a:rPr>
              <a:t>Frontend Demo</a:t>
            </a:r>
            <a:endParaRPr b="1" sz="2600">
              <a:latin typeface="Montserrat"/>
              <a:ea typeface="Montserrat"/>
              <a:cs typeface="Montserrat"/>
              <a:sym typeface="Montserrat"/>
            </a:endParaRPr>
          </a:p>
        </p:txBody>
      </p:sp>
      <p:sp>
        <p:nvSpPr>
          <p:cNvPr id="547" name="Google Shape;547;p56"/>
          <p:cNvSpPr/>
          <p:nvPr/>
        </p:nvSpPr>
        <p:spPr>
          <a:xfrm rot="5400000">
            <a:off x="154262" y="31862"/>
            <a:ext cx="328525" cy="637026"/>
          </a:xfrm>
          <a:custGeom>
            <a:rect b="b" l="l" r="r" t="t"/>
            <a:pathLst>
              <a:path extrusionOk="0" h="63433" w="9696">
                <a:moveTo>
                  <a:pt x="0" y="0"/>
                </a:moveTo>
                <a:lnTo>
                  <a:pt x="0" y="63432"/>
                </a:lnTo>
                <a:lnTo>
                  <a:pt x="9695" y="63432"/>
                </a:lnTo>
                <a:lnTo>
                  <a:pt x="96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6"/>
          <p:cNvSpPr/>
          <p:nvPr/>
        </p:nvSpPr>
        <p:spPr>
          <a:xfrm rot="5400000">
            <a:off x="8813622" y="184252"/>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56"/>
          <p:cNvSpPr/>
          <p:nvPr/>
        </p:nvSpPr>
        <p:spPr>
          <a:xfrm>
            <a:off x="0"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Project Context</a:t>
            </a:r>
            <a:endParaRPr b="1" sz="800">
              <a:solidFill>
                <a:schemeClr val="dk1"/>
              </a:solidFill>
              <a:latin typeface="Montserrat"/>
              <a:ea typeface="Montserrat"/>
              <a:cs typeface="Montserrat"/>
              <a:sym typeface="Montserrat"/>
            </a:endParaRPr>
          </a:p>
        </p:txBody>
      </p:sp>
      <p:sp>
        <p:nvSpPr>
          <p:cNvPr id="550" name="Google Shape;550;p56"/>
          <p:cNvSpPr/>
          <p:nvPr/>
        </p:nvSpPr>
        <p:spPr>
          <a:xfrm>
            <a:off x="1515231" y="4884900"/>
            <a:ext cx="1515300" cy="258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rgbClr val="FFFFFF"/>
                </a:solidFill>
                <a:latin typeface="Montserrat"/>
                <a:ea typeface="Montserrat"/>
                <a:cs typeface="Montserrat"/>
                <a:sym typeface="Montserrat"/>
              </a:rPr>
              <a:t>Solution Overview</a:t>
            </a:r>
            <a:endParaRPr b="1" sz="800">
              <a:solidFill>
                <a:srgbClr val="FFFFFF"/>
              </a:solidFill>
              <a:latin typeface="Montserrat"/>
              <a:ea typeface="Montserrat"/>
              <a:cs typeface="Montserrat"/>
              <a:sym typeface="Montserrat"/>
            </a:endParaRPr>
          </a:p>
        </p:txBody>
      </p:sp>
      <p:sp>
        <p:nvSpPr>
          <p:cNvPr id="551" name="Google Shape;551;p56"/>
          <p:cNvSpPr/>
          <p:nvPr/>
        </p:nvSpPr>
        <p:spPr>
          <a:xfrm>
            <a:off x="3030474"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Maintainability</a:t>
            </a:r>
            <a:endParaRPr b="1" sz="800">
              <a:solidFill>
                <a:schemeClr val="dk1"/>
              </a:solidFill>
              <a:latin typeface="Montserrat"/>
              <a:ea typeface="Montserrat"/>
              <a:cs typeface="Montserrat"/>
              <a:sym typeface="Montserrat"/>
            </a:endParaRPr>
          </a:p>
        </p:txBody>
      </p:sp>
      <p:sp>
        <p:nvSpPr>
          <p:cNvPr id="552" name="Google Shape;552;p56"/>
          <p:cNvSpPr/>
          <p:nvPr/>
        </p:nvSpPr>
        <p:spPr>
          <a:xfrm>
            <a:off x="4545716"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Availability</a:t>
            </a:r>
            <a:endParaRPr b="1" sz="800">
              <a:solidFill>
                <a:schemeClr val="dk1"/>
              </a:solidFill>
              <a:latin typeface="Montserrat"/>
              <a:ea typeface="Montserrat"/>
              <a:cs typeface="Montserrat"/>
              <a:sym typeface="Montserrat"/>
            </a:endParaRPr>
          </a:p>
        </p:txBody>
      </p:sp>
      <p:sp>
        <p:nvSpPr>
          <p:cNvPr id="553" name="Google Shape;553;p56"/>
          <p:cNvSpPr/>
          <p:nvPr/>
        </p:nvSpPr>
        <p:spPr>
          <a:xfrm>
            <a:off x="6060958"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dk1"/>
                </a:solidFill>
                <a:latin typeface="Montserrat"/>
                <a:ea typeface="Montserrat"/>
                <a:cs typeface="Montserrat"/>
                <a:sym typeface="Montserrat"/>
              </a:rPr>
              <a:t>Security</a:t>
            </a:r>
            <a:endParaRPr b="1" sz="800">
              <a:solidFill>
                <a:schemeClr val="dk1"/>
              </a:solidFill>
              <a:latin typeface="Montserrat"/>
              <a:ea typeface="Montserrat"/>
              <a:cs typeface="Montserrat"/>
              <a:sym typeface="Montserrat"/>
            </a:endParaRPr>
          </a:p>
        </p:txBody>
      </p:sp>
      <p:sp>
        <p:nvSpPr>
          <p:cNvPr id="554" name="Google Shape;554;p56"/>
          <p:cNvSpPr/>
          <p:nvPr/>
        </p:nvSpPr>
        <p:spPr>
          <a:xfrm>
            <a:off x="7576200" y="4884900"/>
            <a:ext cx="15678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dk1"/>
                </a:solidFill>
                <a:latin typeface="Montserrat"/>
                <a:ea typeface="Montserrat"/>
                <a:cs typeface="Montserrat"/>
                <a:sym typeface="Montserrat"/>
              </a:rPr>
              <a:t>Performance</a:t>
            </a:r>
            <a:endParaRPr b="1" sz="800">
              <a:solidFill>
                <a:schemeClr val="dk1"/>
              </a:solidFill>
              <a:latin typeface="Montserrat"/>
              <a:ea typeface="Montserrat"/>
              <a:cs typeface="Montserrat"/>
              <a:sym typeface="Montserrat"/>
            </a:endParaRPr>
          </a:p>
        </p:txBody>
      </p:sp>
      <p:sp>
        <p:nvSpPr>
          <p:cNvPr id="555" name="Google Shape;555;p56"/>
          <p:cNvSpPr txBox="1"/>
          <p:nvPr/>
        </p:nvSpPr>
        <p:spPr>
          <a:xfrm>
            <a:off x="1919550" y="2233200"/>
            <a:ext cx="5304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200">
                <a:solidFill>
                  <a:schemeClr val="dk1"/>
                </a:solidFill>
                <a:uFill>
                  <a:noFill/>
                </a:uFill>
                <a:latin typeface="Assistant"/>
                <a:ea typeface="Assistant"/>
                <a:cs typeface="Assistant"/>
                <a:sym typeface="Assistant"/>
                <a:hlinkClick r:id="rId3">
                  <a:extLst>
                    <a:ext uri="{A12FA001-AC4F-418D-AE19-62706E023703}">
                      <ahyp:hlinkClr val="tx"/>
                    </a:ext>
                  </a:extLst>
                </a:hlinkClick>
              </a:rPr>
              <a:t>https://www.itsag3t3.com</a:t>
            </a:r>
            <a:endParaRPr b="1" sz="3200">
              <a:solidFill>
                <a:schemeClr val="dk1"/>
              </a:solidFill>
              <a:latin typeface="Assistant"/>
              <a:ea typeface="Assistant"/>
              <a:cs typeface="Assistant"/>
              <a:sym typeface="Assistant"/>
            </a:endParaRPr>
          </a:p>
        </p:txBody>
      </p:sp>
      <p:sp>
        <p:nvSpPr>
          <p:cNvPr id="556" name="Google Shape;556;p56"/>
          <p:cNvSpPr txBox="1"/>
          <p:nvPr>
            <p:ph idx="12" type="sldNum"/>
          </p:nvPr>
        </p:nvSpPr>
        <p:spPr>
          <a:xfrm>
            <a:off x="8556784" y="4490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57"/>
          <p:cNvSpPr txBox="1"/>
          <p:nvPr>
            <p:ph idx="4294967295" type="title"/>
          </p:nvPr>
        </p:nvSpPr>
        <p:spPr>
          <a:xfrm>
            <a:off x="784850" y="64025"/>
            <a:ext cx="7352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2600">
                <a:latin typeface="Montserrat"/>
                <a:ea typeface="Montserrat"/>
                <a:cs typeface="Montserrat"/>
                <a:sym typeface="Montserrat"/>
              </a:rPr>
              <a:t>Pipeline</a:t>
            </a:r>
            <a:r>
              <a:rPr b="1" lang="en-GB" sz="2600">
                <a:latin typeface="Montserrat"/>
                <a:ea typeface="Montserrat"/>
                <a:cs typeface="Montserrat"/>
                <a:sym typeface="Montserrat"/>
              </a:rPr>
              <a:t> Demo</a:t>
            </a:r>
            <a:endParaRPr b="1" sz="2600">
              <a:latin typeface="Montserrat"/>
              <a:ea typeface="Montserrat"/>
              <a:cs typeface="Montserrat"/>
              <a:sym typeface="Montserrat"/>
            </a:endParaRPr>
          </a:p>
        </p:txBody>
      </p:sp>
      <p:sp>
        <p:nvSpPr>
          <p:cNvPr id="562" name="Google Shape;562;p57"/>
          <p:cNvSpPr/>
          <p:nvPr/>
        </p:nvSpPr>
        <p:spPr>
          <a:xfrm rot="5400000">
            <a:off x="154262" y="31862"/>
            <a:ext cx="328525" cy="637026"/>
          </a:xfrm>
          <a:custGeom>
            <a:rect b="b" l="l" r="r" t="t"/>
            <a:pathLst>
              <a:path extrusionOk="0" h="63433" w="9696">
                <a:moveTo>
                  <a:pt x="0" y="0"/>
                </a:moveTo>
                <a:lnTo>
                  <a:pt x="0" y="63432"/>
                </a:lnTo>
                <a:lnTo>
                  <a:pt x="9695" y="63432"/>
                </a:lnTo>
                <a:lnTo>
                  <a:pt x="96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7"/>
          <p:cNvSpPr/>
          <p:nvPr/>
        </p:nvSpPr>
        <p:spPr>
          <a:xfrm rot="5400000">
            <a:off x="8813622" y="184252"/>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7"/>
          <p:cNvSpPr/>
          <p:nvPr/>
        </p:nvSpPr>
        <p:spPr>
          <a:xfrm>
            <a:off x="0"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Project Context</a:t>
            </a:r>
            <a:endParaRPr b="1" sz="800">
              <a:solidFill>
                <a:schemeClr val="dk1"/>
              </a:solidFill>
              <a:latin typeface="Montserrat"/>
              <a:ea typeface="Montserrat"/>
              <a:cs typeface="Montserrat"/>
              <a:sym typeface="Montserrat"/>
            </a:endParaRPr>
          </a:p>
        </p:txBody>
      </p:sp>
      <p:sp>
        <p:nvSpPr>
          <p:cNvPr id="565" name="Google Shape;565;p57"/>
          <p:cNvSpPr/>
          <p:nvPr/>
        </p:nvSpPr>
        <p:spPr>
          <a:xfrm>
            <a:off x="1515231" y="4884900"/>
            <a:ext cx="1515300" cy="258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rgbClr val="FFFFFF"/>
                </a:solidFill>
                <a:latin typeface="Montserrat"/>
                <a:ea typeface="Montserrat"/>
                <a:cs typeface="Montserrat"/>
                <a:sym typeface="Montserrat"/>
              </a:rPr>
              <a:t>Solution Overview</a:t>
            </a:r>
            <a:endParaRPr b="1" sz="800">
              <a:solidFill>
                <a:srgbClr val="FFFFFF"/>
              </a:solidFill>
              <a:latin typeface="Montserrat"/>
              <a:ea typeface="Montserrat"/>
              <a:cs typeface="Montserrat"/>
              <a:sym typeface="Montserrat"/>
            </a:endParaRPr>
          </a:p>
        </p:txBody>
      </p:sp>
      <p:sp>
        <p:nvSpPr>
          <p:cNvPr id="566" name="Google Shape;566;p57"/>
          <p:cNvSpPr/>
          <p:nvPr/>
        </p:nvSpPr>
        <p:spPr>
          <a:xfrm>
            <a:off x="3030474"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Maintainability</a:t>
            </a:r>
            <a:endParaRPr b="1" sz="800">
              <a:solidFill>
                <a:schemeClr val="dk1"/>
              </a:solidFill>
              <a:latin typeface="Montserrat"/>
              <a:ea typeface="Montserrat"/>
              <a:cs typeface="Montserrat"/>
              <a:sym typeface="Montserrat"/>
            </a:endParaRPr>
          </a:p>
        </p:txBody>
      </p:sp>
      <p:sp>
        <p:nvSpPr>
          <p:cNvPr id="567" name="Google Shape;567;p57"/>
          <p:cNvSpPr/>
          <p:nvPr/>
        </p:nvSpPr>
        <p:spPr>
          <a:xfrm>
            <a:off x="4545716"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Availability</a:t>
            </a:r>
            <a:endParaRPr b="1" sz="800">
              <a:solidFill>
                <a:schemeClr val="dk1"/>
              </a:solidFill>
              <a:latin typeface="Montserrat"/>
              <a:ea typeface="Montserrat"/>
              <a:cs typeface="Montserrat"/>
              <a:sym typeface="Montserrat"/>
            </a:endParaRPr>
          </a:p>
        </p:txBody>
      </p:sp>
      <p:sp>
        <p:nvSpPr>
          <p:cNvPr id="568" name="Google Shape;568;p57"/>
          <p:cNvSpPr/>
          <p:nvPr/>
        </p:nvSpPr>
        <p:spPr>
          <a:xfrm>
            <a:off x="6060958"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dk1"/>
                </a:solidFill>
                <a:latin typeface="Montserrat"/>
                <a:ea typeface="Montserrat"/>
                <a:cs typeface="Montserrat"/>
                <a:sym typeface="Montserrat"/>
              </a:rPr>
              <a:t>Security</a:t>
            </a:r>
            <a:endParaRPr b="1" sz="800">
              <a:solidFill>
                <a:schemeClr val="dk1"/>
              </a:solidFill>
              <a:latin typeface="Montserrat"/>
              <a:ea typeface="Montserrat"/>
              <a:cs typeface="Montserrat"/>
              <a:sym typeface="Montserrat"/>
            </a:endParaRPr>
          </a:p>
        </p:txBody>
      </p:sp>
      <p:sp>
        <p:nvSpPr>
          <p:cNvPr id="569" name="Google Shape;569;p57"/>
          <p:cNvSpPr/>
          <p:nvPr/>
        </p:nvSpPr>
        <p:spPr>
          <a:xfrm>
            <a:off x="7576200" y="4884900"/>
            <a:ext cx="15678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dk1"/>
                </a:solidFill>
                <a:latin typeface="Montserrat"/>
                <a:ea typeface="Montserrat"/>
                <a:cs typeface="Montserrat"/>
                <a:sym typeface="Montserrat"/>
              </a:rPr>
              <a:t>Performance</a:t>
            </a:r>
            <a:endParaRPr b="1" sz="800">
              <a:solidFill>
                <a:schemeClr val="dk1"/>
              </a:solidFill>
              <a:latin typeface="Montserrat"/>
              <a:ea typeface="Montserrat"/>
              <a:cs typeface="Montserrat"/>
              <a:sym typeface="Montserrat"/>
            </a:endParaRPr>
          </a:p>
        </p:txBody>
      </p:sp>
      <p:sp>
        <p:nvSpPr>
          <p:cNvPr id="570" name="Google Shape;570;p57"/>
          <p:cNvSpPr txBox="1"/>
          <p:nvPr/>
        </p:nvSpPr>
        <p:spPr>
          <a:xfrm>
            <a:off x="1811475" y="2233200"/>
            <a:ext cx="55215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3200">
                <a:solidFill>
                  <a:schemeClr val="dk1"/>
                </a:solidFill>
                <a:latin typeface="Assistant"/>
                <a:ea typeface="Assistant"/>
                <a:cs typeface="Assistant"/>
                <a:sym typeface="Assistant"/>
              </a:rPr>
              <a:t>T</a:t>
            </a:r>
            <a:r>
              <a:rPr b="1" lang="en-GB" sz="3200">
                <a:solidFill>
                  <a:schemeClr val="dk1"/>
                </a:solidFill>
                <a:latin typeface="Assistant"/>
                <a:ea typeface="Assistant"/>
                <a:cs typeface="Assistant"/>
                <a:sym typeface="Assistant"/>
              </a:rPr>
              <a:t>ransaction Pipeline Flow</a:t>
            </a:r>
            <a:endParaRPr b="1" sz="3200">
              <a:solidFill>
                <a:schemeClr val="dk1"/>
              </a:solidFill>
              <a:latin typeface="Assistant"/>
              <a:ea typeface="Assistant"/>
              <a:cs typeface="Assistant"/>
              <a:sym typeface="Assistant"/>
            </a:endParaRPr>
          </a:p>
        </p:txBody>
      </p:sp>
      <p:sp>
        <p:nvSpPr>
          <p:cNvPr id="571" name="Google Shape;571;p57"/>
          <p:cNvSpPr txBox="1"/>
          <p:nvPr>
            <p:ph idx="12" type="sldNum"/>
          </p:nvPr>
        </p:nvSpPr>
        <p:spPr>
          <a:xfrm>
            <a:off x="8556784" y="4490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58"/>
          <p:cNvSpPr txBox="1"/>
          <p:nvPr>
            <p:ph type="title"/>
          </p:nvPr>
        </p:nvSpPr>
        <p:spPr>
          <a:xfrm flipH="1">
            <a:off x="1505400" y="2361750"/>
            <a:ext cx="6133200" cy="167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4800"/>
              <a:t>Maintainability</a:t>
            </a:r>
            <a:endParaRPr sz="4800"/>
          </a:p>
        </p:txBody>
      </p:sp>
      <p:sp>
        <p:nvSpPr>
          <p:cNvPr id="577" name="Google Shape;577;p58"/>
          <p:cNvSpPr txBox="1"/>
          <p:nvPr/>
        </p:nvSpPr>
        <p:spPr>
          <a:xfrm>
            <a:off x="1469750" y="1586375"/>
            <a:ext cx="2611200" cy="98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7200">
                <a:solidFill>
                  <a:schemeClr val="dk1"/>
                </a:solidFill>
                <a:latin typeface="Montserrat"/>
                <a:ea typeface="Montserrat"/>
                <a:cs typeface="Montserrat"/>
                <a:sym typeface="Montserrat"/>
              </a:rPr>
              <a:t>03</a:t>
            </a:r>
            <a:endParaRPr b="1" sz="7200">
              <a:solidFill>
                <a:schemeClr val="dk1"/>
              </a:solidFill>
              <a:latin typeface="Montserrat"/>
              <a:ea typeface="Montserrat"/>
              <a:cs typeface="Montserrat"/>
              <a:sym typeface="Montserrat"/>
            </a:endParaRPr>
          </a:p>
        </p:txBody>
      </p:sp>
      <p:sp>
        <p:nvSpPr>
          <p:cNvPr id="578" name="Google Shape;578;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59"/>
          <p:cNvSpPr/>
          <p:nvPr/>
        </p:nvSpPr>
        <p:spPr>
          <a:xfrm rot="5400000">
            <a:off x="8813622" y="489052"/>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9"/>
          <p:cNvSpPr txBox="1"/>
          <p:nvPr>
            <p:ph idx="4294967295" type="title"/>
          </p:nvPr>
        </p:nvSpPr>
        <p:spPr>
          <a:xfrm>
            <a:off x="784850" y="445025"/>
            <a:ext cx="7352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2600">
                <a:latin typeface="Montserrat"/>
                <a:ea typeface="Montserrat"/>
                <a:cs typeface="Montserrat"/>
                <a:sym typeface="Montserrat"/>
              </a:rPr>
              <a:t>Development Process</a:t>
            </a:r>
            <a:endParaRPr b="1" sz="2600">
              <a:latin typeface="Montserrat"/>
              <a:ea typeface="Montserrat"/>
              <a:cs typeface="Montserrat"/>
              <a:sym typeface="Montserrat"/>
            </a:endParaRPr>
          </a:p>
        </p:txBody>
      </p:sp>
      <p:sp>
        <p:nvSpPr>
          <p:cNvPr id="585" name="Google Shape;585;p59"/>
          <p:cNvSpPr/>
          <p:nvPr/>
        </p:nvSpPr>
        <p:spPr>
          <a:xfrm rot="5400000">
            <a:off x="154262" y="412862"/>
            <a:ext cx="328525" cy="637026"/>
          </a:xfrm>
          <a:custGeom>
            <a:rect b="b" l="l" r="r" t="t"/>
            <a:pathLst>
              <a:path extrusionOk="0" h="63433" w="9696">
                <a:moveTo>
                  <a:pt x="0" y="0"/>
                </a:moveTo>
                <a:lnTo>
                  <a:pt x="0" y="63432"/>
                </a:lnTo>
                <a:lnTo>
                  <a:pt x="9695" y="63432"/>
                </a:lnTo>
                <a:lnTo>
                  <a:pt x="96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9"/>
          <p:cNvSpPr/>
          <p:nvPr/>
        </p:nvSpPr>
        <p:spPr>
          <a:xfrm rot="5400000">
            <a:off x="8813622" y="565252"/>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9"/>
          <p:cNvSpPr txBox="1"/>
          <p:nvPr>
            <p:ph idx="4294967295" type="title"/>
          </p:nvPr>
        </p:nvSpPr>
        <p:spPr>
          <a:xfrm>
            <a:off x="484625" y="1321575"/>
            <a:ext cx="3901200" cy="21675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GitHub Actions triggered on push to development branch</a:t>
            </a:r>
            <a:endParaRPr sz="1200">
              <a:latin typeface="Montserrat"/>
              <a:ea typeface="Montserrat"/>
              <a:cs typeface="Montserrat"/>
              <a:sym typeface="Montserrat"/>
            </a:endParaRPr>
          </a:p>
          <a:p>
            <a:pPr indent="-304800" lvl="0" marL="457200" rtl="0" algn="l">
              <a:lnSpc>
                <a:spcPct val="115000"/>
              </a:lnSpc>
              <a:spcBef>
                <a:spcPts val="1000"/>
              </a:spcBef>
              <a:spcAft>
                <a:spcPts val="0"/>
              </a:spcAft>
              <a:buSzPts val="1200"/>
              <a:buFont typeface="Montserrat"/>
              <a:buChar char="●"/>
            </a:pPr>
            <a:r>
              <a:rPr lang="en-GB" sz="1200">
                <a:latin typeface="Montserrat"/>
                <a:ea typeface="Montserrat"/>
                <a:cs typeface="Montserrat"/>
                <a:sym typeface="Montserrat"/>
              </a:rPr>
              <a:t>ECR helps to maintain proper </a:t>
            </a:r>
            <a:r>
              <a:rPr b="1" lang="en-GB" sz="1200">
                <a:latin typeface="Montserrat"/>
                <a:ea typeface="Montserrat"/>
                <a:cs typeface="Montserrat"/>
                <a:sym typeface="Montserrat"/>
              </a:rPr>
              <a:t>versioning of images</a:t>
            </a:r>
            <a:endParaRPr b="1" sz="1200">
              <a:latin typeface="Montserrat"/>
              <a:ea typeface="Montserrat"/>
              <a:cs typeface="Montserrat"/>
              <a:sym typeface="Montserrat"/>
            </a:endParaRPr>
          </a:p>
          <a:p>
            <a:pPr indent="-304800" lvl="0" marL="457200" rtl="0" algn="l">
              <a:lnSpc>
                <a:spcPct val="115000"/>
              </a:lnSpc>
              <a:spcBef>
                <a:spcPts val="1000"/>
              </a:spcBef>
              <a:spcAft>
                <a:spcPts val="1000"/>
              </a:spcAft>
              <a:buSzPts val="1200"/>
              <a:buFont typeface="Montserrat"/>
              <a:buChar char="●"/>
            </a:pPr>
            <a:r>
              <a:rPr lang="en-GB" sz="1200">
                <a:latin typeface="Montserrat"/>
                <a:ea typeface="Montserrat"/>
                <a:cs typeface="Montserrat"/>
                <a:sym typeface="Montserrat"/>
              </a:rPr>
              <a:t>Pipelines help us modify and update our services with </a:t>
            </a:r>
            <a:r>
              <a:rPr b="1" lang="en-GB" sz="1200">
                <a:latin typeface="Montserrat"/>
                <a:ea typeface="Montserrat"/>
                <a:cs typeface="Montserrat"/>
                <a:sym typeface="Montserrat"/>
              </a:rPr>
              <a:t>no downtime</a:t>
            </a:r>
            <a:endParaRPr b="1" sz="1200">
              <a:latin typeface="Montserrat"/>
              <a:ea typeface="Montserrat"/>
              <a:cs typeface="Montserrat"/>
              <a:sym typeface="Montserrat"/>
            </a:endParaRPr>
          </a:p>
        </p:txBody>
      </p:sp>
      <p:sp>
        <p:nvSpPr>
          <p:cNvPr id="588" name="Google Shape;588;p59"/>
          <p:cNvSpPr/>
          <p:nvPr/>
        </p:nvSpPr>
        <p:spPr>
          <a:xfrm>
            <a:off x="0"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Project Context</a:t>
            </a:r>
            <a:endParaRPr b="1" sz="800">
              <a:solidFill>
                <a:schemeClr val="dk1"/>
              </a:solidFill>
              <a:latin typeface="Montserrat"/>
              <a:ea typeface="Montserrat"/>
              <a:cs typeface="Montserrat"/>
              <a:sym typeface="Montserrat"/>
            </a:endParaRPr>
          </a:p>
        </p:txBody>
      </p:sp>
      <p:sp>
        <p:nvSpPr>
          <p:cNvPr id="589" name="Google Shape;589;p59"/>
          <p:cNvSpPr/>
          <p:nvPr/>
        </p:nvSpPr>
        <p:spPr>
          <a:xfrm>
            <a:off x="1515231"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Solution Overview</a:t>
            </a:r>
            <a:endParaRPr b="1" sz="800">
              <a:solidFill>
                <a:schemeClr val="dk1"/>
              </a:solidFill>
              <a:latin typeface="Montserrat"/>
              <a:ea typeface="Montserrat"/>
              <a:cs typeface="Montserrat"/>
              <a:sym typeface="Montserrat"/>
            </a:endParaRPr>
          </a:p>
        </p:txBody>
      </p:sp>
      <p:sp>
        <p:nvSpPr>
          <p:cNvPr id="590" name="Google Shape;590;p59"/>
          <p:cNvSpPr/>
          <p:nvPr/>
        </p:nvSpPr>
        <p:spPr>
          <a:xfrm>
            <a:off x="3030474" y="4884900"/>
            <a:ext cx="1515300" cy="258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rgbClr val="FFFFFF"/>
                </a:solidFill>
                <a:latin typeface="Montserrat"/>
                <a:ea typeface="Montserrat"/>
                <a:cs typeface="Montserrat"/>
                <a:sym typeface="Montserrat"/>
              </a:rPr>
              <a:t>Maintainability</a:t>
            </a:r>
            <a:endParaRPr b="1" sz="800">
              <a:solidFill>
                <a:srgbClr val="FFFFFF"/>
              </a:solidFill>
              <a:latin typeface="Montserrat"/>
              <a:ea typeface="Montserrat"/>
              <a:cs typeface="Montserrat"/>
              <a:sym typeface="Montserrat"/>
            </a:endParaRPr>
          </a:p>
        </p:txBody>
      </p:sp>
      <p:sp>
        <p:nvSpPr>
          <p:cNvPr id="591" name="Google Shape;591;p59"/>
          <p:cNvSpPr/>
          <p:nvPr/>
        </p:nvSpPr>
        <p:spPr>
          <a:xfrm>
            <a:off x="4545716"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Availability</a:t>
            </a:r>
            <a:endParaRPr b="1" sz="800">
              <a:solidFill>
                <a:schemeClr val="dk1"/>
              </a:solidFill>
              <a:latin typeface="Montserrat"/>
              <a:ea typeface="Montserrat"/>
              <a:cs typeface="Montserrat"/>
              <a:sym typeface="Montserrat"/>
            </a:endParaRPr>
          </a:p>
        </p:txBody>
      </p:sp>
      <p:sp>
        <p:nvSpPr>
          <p:cNvPr id="592" name="Google Shape;592;p59"/>
          <p:cNvSpPr/>
          <p:nvPr/>
        </p:nvSpPr>
        <p:spPr>
          <a:xfrm>
            <a:off x="6060958"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Security</a:t>
            </a:r>
            <a:endParaRPr b="1" sz="800">
              <a:solidFill>
                <a:schemeClr val="dk1"/>
              </a:solidFill>
              <a:latin typeface="Montserrat"/>
              <a:ea typeface="Montserrat"/>
              <a:cs typeface="Montserrat"/>
              <a:sym typeface="Montserrat"/>
            </a:endParaRPr>
          </a:p>
        </p:txBody>
      </p:sp>
      <p:sp>
        <p:nvSpPr>
          <p:cNvPr id="593" name="Google Shape;593;p59"/>
          <p:cNvSpPr/>
          <p:nvPr/>
        </p:nvSpPr>
        <p:spPr>
          <a:xfrm>
            <a:off x="7576200" y="4884900"/>
            <a:ext cx="15678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dk1"/>
                </a:solidFill>
                <a:latin typeface="Montserrat"/>
                <a:ea typeface="Montserrat"/>
                <a:cs typeface="Montserrat"/>
                <a:sym typeface="Montserrat"/>
              </a:rPr>
              <a:t>Performance</a:t>
            </a:r>
            <a:endParaRPr b="1" sz="800">
              <a:solidFill>
                <a:schemeClr val="dk1"/>
              </a:solidFill>
              <a:latin typeface="Montserrat"/>
              <a:ea typeface="Montserrat"/>
              <a:cs typeface="Montserrat"/>
              <a:sym typeface="Montserrat"/>
            </a:endParaRPr>
          </a:p>
        </p:txBody>
      </p:sp>
      <p:sp>
        <p:nvSpPr>
          <p:cNvPr id="594" name="Google Shape;594;p59"/>
          <p:cNvSpPr txBox="1"/>
          <p:nvPr>
            <p:ph idx="12" type="sldNum"/>
          </p:nvPr>
        </p:nvSpPr>
        <p:spPr>
          <a:xfrm>
            <a:off x="8556784" y="4490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595" name="Google Shape;595;p59"/>
          <p:cNvPicPr preferRelativeResize="0"/>
          <p:nvPr/>
        </p:nvPicPr>
        <p:blipFill>
          <a:blip r:embed="rId3">
            <a:alphaModFix/>
          </a:blip>
          <a:stretch>
            <a:fillRect/>
          </a:stretch>
        </p:blipFill>
        <p:spPr>
          <a:xfrm>
            <a:off x="4385825" y="1010075"/>
            <a:ext cx="4429773" cy="3123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2"/>
          <p:cNvSpPr txBox="1"/>
          <p:nvPr>
            <p:ph idx="4294967295" type="title"/>
          </p:nvPr>
        </p:nvSpPr>
        <p:spPr>
          <a:xfrm>
            <a:off x="5850375" y="3525000"/>
            <a:ext cx="2946000" cy="48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800"/>
              <a:t>Performance</a:t>
            </a:r>
            <a:endParaRPr sz="1800"/>
          </a:p>
        </p:txBody>
      </p:sp>
      <p:sp>
        <p:nvSpPr>
          <p:cNvPr id="275" name="Google Shape;275;p42"/>
          <p:cNvSpPr txBox="1"/>
          <p:nvPr>
            <p:ph idx="4294967295" type="title"/>
          </p:nvPr>
        </p:nvSpPr>
        <p:spPr>
          <a:xfrm>
            <a:off x="1616150" y="1623675"/>
            <a:ext cx="3113100" cy="48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800"/>
              <a:t>Project</a:t>
            </a:r>
            <a:r>
              <a:rPr lang="en-GB" sz="1800"/>
              <a:t> Context</a:t>
            </a:r>
            <a:endParaRPr sz="1800"/>
          </a:p>
        </p:txBody>
      </p:sp>
      <p:sp>
        <p:nvSpPr>
          <p:cNvPr id="276" name="Google Shape;276;p42"/>
          <p:cNvSpPr txBox="1"/>
          <p:nvPr>
            <p:ph idx="4294967295" type="title"/>
          </p:nvPr>
        </p:nvSpPr>
        <p:spPr>
          <a:xfrm>
            <a:off x="5850400" y="1623675"/>
            <a:ext cx="3113100" cy="48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800"/>
              <a:t>Availability</a:t>
            </a:r>
            <a:endParaRPr sz="1800"/>
          </a:p>
        </p:txBody>
      </p:sp>
      <p:sp>
        <p:nvSpPr>
          <p:cNvPr id="277" name="Google Shape;277;p42"/>
          <p:cNvSpPr txBox="1"/>
          <p:nvPr>
            <p:ph idx="4294967295" type="title"/>
          </p:nvPr>
        </p:nvSpPr>
        <p:spPr>
          <a:xfrm>
            <a:off x="5850392" y="2536225"/>
            <a:ext cx="2946000" cy="48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800"/>
              <a:t>Security</a:t>
            </a:r>
            <a:endParaRPr sz="1800"/>
          </a:p>
        </p:txBody>
      </p:sp>
      <p:sp>
        <p:nvSpPr>
          <p:cNvPr id="278" name="Google Shape;278;p42"/>
          <p:cNvSpPr txBox="1"/>
          <p:nvPr>
            <p:ph idx="4294967295" type="title"/>
          </p:nvPr>
        </p:nvSpPr>
        <p:spPr>
          <a:xfrm>
            <a:off x="721118" y="1623675"/>
            <a:ext cx="801300" cy="48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sz="2800">
                <a:latin typeface="Montserrat"/>
                <a:ea typeface="Montserrat"/>
                <a:cs typeface="Montserrat"/>
                <a:sym typeface="Montserrat"/>
              </a:rPr>
              <a:t>01</a:t>
            </a:r>
            <a:endParaRPr b="1" sz="2800">
              <a:latin typeface="Montserrat"/>
              <a:ea typeface="Montserrat"/>
              <a:cs typeface="Montserrat"/>
              <a:sym typeface="Montserrat"/>
            </a:endParaRPr>
          </a:p>
        </p:txBody>
      </p:sp>
      <p:sp>
        <p:nvSpPr>
          <p:cNvPr id="279" name="Google Shape;279;p42"/>
          <p:cNvSpPr txBox="1"/>
          <p:nvPr>
            <p:ph idx="4294967295" type="title"/>
          </p:nvPr>
        </p:nvSpPr>
        <p:spPr>
          <a:xfrm>
            <a:off x="1616150" y="2536225"/>
            <a:ext cx="3113100" cy="48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800"/>
              <a:t>Solution Overview</a:t>
            </a:r>
            <a:endParaRPr sz="1800"/>
          </a:p>
        </p:txBody>
      </p:sp>
      <p:sp>
        <p:nvSpPr>
          <p:cNvPr id="280" name="Google Shape;280;p42"/>
          <p:cNvSpPr txBox="1"/>
          <p:nvPr>
            <p:ph idx="4294967295" type="title"/>
          </p:nvPr>
        </p:nvSpPr>
        <p:spPr>
          <a:xfrm>
            <a:off x="1616150" y="3525000"/>
            <a:ext cx="3113100" cy="48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800"/>
              <a:t>Maintainability</a:t>
            </a:r>
            <a:endParaRPr sz="1800"/>
          </a:p>
        </p:txBody>
      </p:sp>
      <p:sp>
        <p:nvSpPr>
          <p:cNvPr id="281" name="Google Shape;281;p42"/>
          <p:cNvSpPr txBox="1"/>
          <p:nvPr>
            <p:ph idx="4294967295" type="title"/>
          </p:nvPr>
        </p:nvSpPr>
        <p:spPr>
          <a:xfrm>
            <a:off x="721118" y="2536225"/>
            <a:ext cx="801300" cy="48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sz="2800">
                <a:latin typeface="Montserrat"/>
                <a:ea typeface="Montserrat"/>
                <a:cs typeface="Montserrat"/>
                <a:sym typeface="Montserrat"/>
              </a:rPr>
              <a:t>02</a:t>
            </a:r>
            <a:endParaRPr b="1" sz="2800">
              <a:latin typeface="Montserrat"/>
              <a:ea typeface="Montserrat"/>
              <a:cs typeface="Montserrat"/>
              <a:sym typeface="Montserrat"/>
            </a:endParaRPr>
          </a:p>
        </p:txBody>
      </p:sp>
      <p:sp>
        <p:nvSpPr>
          <p:cNvPr id="282" name="Google Shape;282;p42"/>
          <p:cNvSpPr txBox="1"/>
          <p:nvPr>
            <p:ph idx="4294967295" type="title"/>
          </p:nvPr>
        </p:nvSpPr>
        <p:spPr>
          <a:xfrm>
            <a:off x="721025" y="3525000"/>
            <a:ext cx="801300" cy="48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sz="2800">
                <a:latin typeface="Montserrat"/>
                <a:ea typeface="Montserrat"/>
                <a:cs typeface="Montserrat"/>
                <a:sym typeface="Montserrat"/>
              </a:rPr>
              <a:t>03</a:t>
            </a:r>
            <a:endParaRPr b="1" sz="2800">
              <a:latin typeface="Montserrat"/>
              <a:ea typeface="Montserrat"/>
              <a:cs typeface="Montserrat"/>
              <a:sym typeface="Montserrat"/>
            </a:endParaRPr>
          </a:p>
        </p:txBody>
      </p:sp>
      <p:sp>
        <p:nvSpPr>
          <p:cNvPr id="283" name="Google Shape;283;p42"/>
          <p:cNvSpPr txBox="1"/>
          <p:nvPr>
            <p:ph idx="4294967295" type="title"/>
          </p:nvPr>
        </p:nvSpPr>
        <p:spPr>
          <a:xfrm>
            <a:off x="4955343" y="1623675"/>
            <a:ext cx="801300" cy="48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sz="2800">
                <a:latin typeface="Montserrat"/>
                <a:ea typeface="Montserrat"/>
                <a:cs typeface="Montserrat"/>
                <a:sym typeface="Montserrat"/>
              </a:rPr>
              <a:t>04</a:t>
            </a:r>
            <a:endParaRPr b="1" sz="2800">
              <a:latin typeface="Montserrat"/>
              <a:ea typeface="Montserrat"/>
              <a:cs typeface="Montserrat"/>
              <a:sym typeface="Montserrat"/>
            </a:endParaRPr>
          </a:p>
        </p:txBody>
      </p:sp>
      <p:sp>
        <p:nvSpPr>
          <p:cNvPr id="284" name="Google Shape;284;p42"/>
          <p:cNvSpPr txBox="1"/>
          <p:nvPr>
            <p:ph idx="4294967295" type="title"/>
          </p:nvPr>
        </p:nvSpPr>
        <p:spPr>
          <a:xfrm>
            <a:off x="4955250" y="2536238"/>
            <a:ext cx="801300" cy="48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sz="2800">
                <a:latin typeface="Montserrat"/>
                <a:ea typeface="Montserrat"/>
                <a:cs typeface="Montserrat"/>
                <a:sym typeface="Montserrat"/>
              </a:rPr>
              <a:t>05</a:t>
            </a:r>
            <a:endParaRPr b="1" sz="2800">
              <a:latin typeface="Montserrat"/>
              <a:ea typeface="Montserrat"/>
              <a:cs typeface="Montserrat"/>
              <a:sym typeface="Montserrat"/>
            </a:endParaRPr>
          </a:p>
        </p:txBody>
      </p:sp>
      <p:sp>
        <p:nvSpPr>
          <p:cNvPr id="285" name="Google Shape;285;p42"/>
          <p:cNvSpPr txBox="1"/>
          <p:nvPr>
            <p:ph idx="4294967295" type="title"/>
          </p:nvPr>
        </p:nvSpPr>
        <p:spPr>
          <a:xfrm>
            <a:off x="4955343" y="3525012"/>
            <a:ext cx="801300" cy="48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sz="2800">
                <a:latin typeface="Montserrat"/>
                <a:ea typeface="Montserrat"/>
                <a:cs typeface="Montserrat"/>
                <a:sym typeface="Montserrat"/>
              </a:rPr>
              <a:t>06</a:t>
            </a:r>
            <a:endParaRPr b="1" sz="2800">
              <a:latin typeface="Montserrat"/>
              <a:ea typeface="Montserrat"/>
              <a:cs typeface="Montserrat"/>
              <a:sym typeface="Montserrat"/>
            </a:endParaRPr>
          </a:p>
        </p:txBody>
      </p:sp>
      <p:sp>
        <p:nvSpPr>
          <p:cNvPr id="286" name="Google Shape;286;p42"/>
          <p:cNvSpPr/>
          <p:nvPr/>
        </p:nvSpPr>
        <p:spPr>
          <a:xfrm flipH="1">
            <a:off x="200" y="-9625"/>
            <a:ext cx="436500" cy="5153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2"/>
          <p:cNvSpPr txBox="1"/>
          <p:nvPr>
            <p:ph idx="4294967295" type="title"/>
          </p:nvPr>
        </p:nvSpPr>
        <p:spPr>
          <a:xfrm>
            <a:off x="784850" y="368825"/>
            <a:ext cx="3852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Table of Contents</a:t>
            </a:r>
            <a:endParaRPr b="1">
              <a:latin typeface="Montserrat"/>
              <a:ea typeface="Montserrat"/>
              <a:cs typeface="Montserrat"/>
              <a:sym typeface="Montserrat"/>
            </a:endParaRPr>
          </a:p>
        </p:txBody>
      </p:sp>
      <p:sp>
        <p:nvSpPr>
          <p:cNvPr id="288" name="Google Shape;288;p42"/>
          <p:cNvSpPr txBox="1"/>
          <p:nvPr>
            <p:ph idx="12" type="sldNum"/>
          </p:nvPr>
        </p:nvSpPr>
        <p:spPr>
          <a:xfrm>
            <a:off x="8556784" y="4490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60"/>
          <p:cNvSpPr/>
          <p:nvPr/>
        </p:nvSpPr>
        <p:spPr>
          <a:xfrm rot="5400000">
            <a:off x="8813622" y="489052"/>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60"/>
          <p:cNvSpPr txBox="1"/>
          <p:nvPr>
            <p:ph idx="4294967295" type="title"/>
          </p:nvPr>
        </p:nvSpPr>
        <p:spPr>
          <a:xfrm>
            <a:off x="784850" y="445025"/>
            <a:ext cx="7352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2600">
                <a:latin typeface="Montserrat"/>
                <a:ea typeface="Montserrat"/>
                <a:cs typeface="Montserrat"/>
                <a:sym typeface="Montserrat"/>
              </a:rPr>
              <a:t>Development Process (IaC)</a:t>
            </a:r>
            <a:endParaRPr b="1" sz="2600">
              <a:latin typeface="Montserrat"/>
              <a:ea typeface="Montserrat"/>
              <a:cs typeface="Montserrat"/>
              <a:sym typeface="Montserrat"/>
            </a:endParaRPr>
          </a:p>
        </p:txBody>
      </p:sp>
      <p:sp>
        <p:nvSpPr>
          <p:cNvPr id="602" name="Google Shape;602;p60"/>
          <p:cNvSpPr/>
          <p:nvPr/>
        </p:nvSpPr>
        <p:spPr>
          <a:xfrm rot="5400000">
            <a:off x="154262" y="412862"/>
            <a:ext cx="328525" cy="637026"/>
          </a:xfrm>
          <a:custGeom>
            <a:rect b="b" l="l" r="r" t="t"/>
            <a:pathLst>
              <a:path extrusionOk="0" h="63433" w="9696">
                <a:moveTo>
                  <a:pt x="0" y="0"/>
                </a:moveTo>
                <a:lnTo>
                  <a:pt x="0" y="63432"/>
                </a:lnTo>
                <a:lnTo>
                  <a:pt x="9695" y="63432"/>
                </a:lnTo>
                <a:lnTo>
                  <a:pt x="96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60"/>
          <p:cNvSpPr/>
          <p:nvPr/>
        </p:nvSpPr>
        <p:spPr>
          <a:xfrm rot="5400000">
            <a:off x="8813622" y="565252"/>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60"/>
          <p:cNvSpPr/>
          <p:nvPr/>
        </p:nvSpPr>
        <p:spPr>
          <a:xfrm>
            <a:off x="0"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Project Context</a:t>
            </a:r>
            <a:endParaRPr b="1" sz="800">
              <a:solidFill>
                <a:schemeClr val="dk1"/>
              </a:solidFill>
              <a:latin typeface="Montserrat"/>
              <a:ea typeface="Montserrat"/>
              <a:cs typeface="Montserrat"/>
              <a:sym typeface="Montserrat"/>
            </a:endParaRPr>
          </a:p>
        </p:txBody>
      </p:sp>
      <p:sp>
        <p:nvSpPr>
          <p:cNvPr id="605" name="Google Shape;605;p60"/>
          <p:cNvSpPr/>
          <p:nvPr/>
        </p:nvSpPr>
        <p:spPr>
          <a:xfrm>
            <a:off x="1515231"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Solution Overview</a:t>
            </a:r>
            <a:endParaRPr b="1" sz="800">
              <a:solidFill>
                <a:schemeClr val="dk1"/>
              </a:solidFill>
              <a:latin typeface="Montserrat"/>
              <a:ea typeface="Montserrat"/>
              <a:cs typeface="Montserrat"/>
              <a:sym typeface="Montserrat"/>
            </a:endParaRPr>
          </a:p>
        </p:txBody>
      </p:sp>
      <p:sp>
        <p:nvSpPr>
          <p:cNvPr id="606" name="Google Shape;606;p60"/>
          <p:cNvSpPr/>
          <p:nvPr/>
        </p:nvSpPr>
        <p:spPr>
          <a:xfrm>
            <a:off x="3030474" y="4884900"/>
            <a:ext cx="1515300" cy="258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rgbClr val="FFFFFF"/>
                </a:solidFill>
                <a:latin typeface="Montserrat"/>
                <a:ea typeface="Montserrat"/>
                <a:cs typeface="Montserrat"/>
                <a:sym typeface="Montserrat"/>
              </a:rPr>
              <a:t>Maintainability</a:t>
            </a:r>
            <a:endParaRPr b="1" sz="800">
              <a:solidFill>
                <a:srgbClr val="FFFFFF"/>
              </a:solidFill>
              <a:latin typeface="Montserrat"/>
              <a:ea typeface="Montserrat"/>
              <a:cs typeface="Montserrat"/>
              <a:sym typeface="Montserrat"/>
            </a:endParaRPr>
          </a:p>
        </p:txBody>
      </p:sp>
      <p:sp>
        <p:nvSpPr>
          <p:cNvPr id="607" name="Google Shape;607;p60"/>
          <p:cNvSpPr/>
          <p:nvPr/>
        </p:nvSpPr>
        <p:spPr>
          <a:xfrm>
            <a:off x="4545716"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Availability</a:t>
            </a:r>
            <a:endParaRPr b="1" sz="800">
              <a:solidFill>
                <a:schemeClr val="dk1"/>
              </a:solidFill>
              <a:latin typeface="Montserrat"/>
              <a:ea typeface="Montserrat"/>
              <a:cs typeface="Montserrat"/>
              <a:sym typeface="Montserrat"/>
            </a:endParaRPr>
          </a:p>
        </p:txBody>
      </p:sp>
      <p:sp>
        <p:nvSpPr>
          <p:cNvPr id="608" name="Google Shape;608;p60"/>
          <p:cNvSpPr/>
          <p:nvPr/>
        </p:nvSpPr>
        <p:spPr>
          <a:xfrm>
            <a:off x="6060958"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Security</a:t>
            </a:r>
            <a:endParaRPr b="1" sz="800">
              <a:solidFill>
                <a:schemeClr val="dk1"/>
              </a:solidFill>
              <a:latin typeface="Montserrat"/>
              <a:ea typeface="Montserrat"/>
              <a:cs typeface="Montserrat"/>
              <a:sym typeface="Montserrat"/>
            </a:endParaRPr>
          </a:p>
        </p:txBody>
      </p:sp>
      <p:sp>
        <p:nvSpPr>
          <p:cNvPr id="609" name="Google Shape;609;p60"/>
          <p:cNvSpPr/>
          <p:nvPr/>
        </p:nvSpPr>
        <p:spPr>
          <a:xfrm>
            <a:off x="7576200" y="4884900"/>
            <a:ext cx="15678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dk1"/>
                </a:solidFill>
                <a:latin typeface="Montserrat"/>
                <a:ea typeface="Montserrat"/>
                <a:cs typeface="Montserrat"/>
                <a:sym typeface="Montserrat"/>
              </a:rPr>
              <a:t>Performance</a:t>
            </a:r>
            <a:endParaRPr b="1" sz="800">
              <a:solidFill>
                <a:schemeClr val="dk1"/>
              </a:solidFill>
              <a:latin typeface="Montserrat"/>
              <a:ea typeface="Montserrat"/>
              <a:cs typeface="Montserrat"/>
              <a:sym typeface="Montserrat"/>
            </a:endParaRPr>
          </a:p>
        </p:txBody>
      </p:sp>
      <p:sp>
        <p:nvSpPr>
          <p:cNvPr id="610" name="Google Shape;610;p60"/>
          <p:cNvSpPr txBox="1"/>
          <p:nvPr/>
        </p:nvSpPr>
        <p:spPr>
          <a:xfrm>
            <a:off x="574375" y="1301625"/>
            <a:ext cx="4248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latin typeface="Montserrat"/>
                <a:ea typeface="Montserrat"/>
                <a:cs typeface="Montserrat"/>
                <a:sym typeface="Montserrat"/>
              </a:rPr>
              <a:t>Infrastructure as Code (Terraform)</a:t>
            </a:r>
            <a:endParaRPr b="1" sz="1200">
              <a:latin typeface="Montserrat"/>
              <a:ea typeface="Montserrat"/>
              <a:cs typeface="Montserrat"/>
              <a:sym typeface="Montserrat"/>
            </a:endParaRPr>
          </a:p>
          <a:p>
            <a:pPr indent="-304800" lvl="0" marL="457200" rtl="0" algn="l">
              <a:spcBef>
                <a:spcPts val="0"/>
              </a:spcBef>
              <a:spcAft>
                <a:spcPts val="0"/>
              </a:spcAft>
              <a:buSzPts val="1200"/>
              <a:buFont typeface="Montserrat"/>
              <a:buChar char="●"/>
            </a:pPr>
            <a:r>
              <a:rPr lang="en-GB" sz="1200">
                <a:latin typeface="Montserrat"/>
                <a:ea typeface="Montserrat"/>
                <a:cs typeface="Montserrat"/>
                <a:sym typeface="Montserrat"/>
              </a:rPr>
              <a:t>Enterprise-level infrastructure</a:t>
            </a:r>
            <a:endParaRPr sz="1200">
              <a:latin typeface="Montserrat"/>
              <a:ea typeface="Montserrat"/>
              <a:cs typeface="Montserrat"/>
              <a:sym typeface="Montserrat"/>
            </a:endParaRPr>
          </a:p>
          <a:p>
            <a:pPr indent="-304800" lvl="0" marL="457200" rtl="0" algn="l">
              <a:spcBef>
                <a:spcPts val="0"/>
              </a:spcBef>
              <a:spcAft>
                <a:spcPts val="0"/>
              </a:spcAft>
              <a:buSzPts val="1200"/>
              <a:buFont typeface="Montserrat"/>
              <a:buChar char="●"/>
            </a:pPr>
            <a:r>
              <a:rPr lang="en-GB" sz="1200">
                <a:latin typeface="Montserrat"/>
                <a:ea typeface="Montserrat"/>
                <a:cs typeface="Montserrat"/>
                <a:sym typeface="Montserrat"/>
              </a:rPr>
              <a:t>Spin up, scale up and teardown efficiently</a:t>
            </a:r>
            <a:endParaRPr sz="1200">
              <a:latin typeface="Montserrat"/>
              <a:ea typeface="Montserrat"/>
              <a:cs typeface="Montserrat"/>
              <a:sym typeface="Montserrat"/>
            </a:endParaRPr>
          </a:p>
        </p:txBody>
      </p:sp>
      <p:sp>
        <p:nvSpPr>
          <p:cNvPr id="611" name="Google Shape;611;p60"/>
          <p:cNvSpPr txBox="1"/>
          <p:nvPr/>
        </p:nvSpPr>
        <p:spPr>
          <a:xfrm>
            <a:off x="574375" y="2617275"/>
            <a:ext cx="4248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latin typeface="Montserrat"/>
                <a:ea typeface="Montserrat"/>
                <a:cs typeface="Montserrat"/>
                <a:sym typeface="Montserrat"/>
              </a:rPr>
              <a:t>IaC Design Structure</a:t>
            </a:r>
            <a:endParaRPr b="1" sz="1200">
              <a:latin typeface="Montserrat"/>
              <a:ea typeface="Montserrat"/>
              <a:cs typeface="Montserrat"/>
              <a:sym typeface="Montserrat"/>
            </a:endParaRPr>
          </a:p>
          <a:p>
            <a:pPr indent="-304800" lvl="0" marL="457200" rtl="0" algn="l">
              <a:spcBef>
                <a:spcPts val="0"/>
              </a:spcBef>
              <a:spcAft>
                <a:spcPts val="0"/>
              </a:spcAft>
              <a:buSzPts val="1200"/>
              <a:buFont typeface="Montserrat"/>
              <a:buChar char="●"/>
            </a:pPr>
            <a:r>
              <a:rPr lang="en-GB" sz="1200">
                <a:latin typeface="Montserrat"/>
                <a:ea typeface="Montserrat"/>
                <a:cs typeface="Montserrat"/>
                <a:sym typeface="Montserrat"/>
              </a:rPr>
              <a:t>Decouple AWS services by modules to keep resources as plain as </a:t>
            </a:r>
            <a:r>
              <a:rPr lang="en-GB" sz="1200">
                <a:latin typeface="Montserrat"/>
                <a:ea typeface="Montserrat"/>
                <a:cs typeface="Montserrat"/>
                <a:sym typeface="Montserrat"/>
              </a:rPr>
              <a:t>possible for ease of reference</a:t>
            </a:r>
            <a:endParaRPr sz="1200">
              <a:latin typeface="Montserrat"/>
              <a:ea typeface="Montserrat"/>
              <a:cs typeface="Montserrat"/>
              <a:sym typeface="Montserrat"/>
            </a:endParaRPr>
          </a:p>
        </p:txBody>
      </p:sp>
      <p:pic>
        <p:nvPicPr>
          <p:cNvPr id="612" name="Google Shape;612;p60"/>
          <p:cNvPicPr preferRelativeResize="0"/>
          <p:nvPr/>
        </p:nvPicPr>
        <p:blipFill>
          <a:blip r:embed="rId3">
            <a:alphaModFix/>
          </a:blip>
          <a:stretch>
            <a:fillRect/>
          </a:stretch>
        </p:blipFill>
        <p:spPr>
          <a:xfrm>
            <a:off x="6655850" y="1176450"/>
            <a:ext cx="2155920" cy="2729450"/>
          </a:xfrm>
          <a:prstGeom prst="rect">
            <a:avLst/>
          </a:prstGeom>
          <a:noFill/>
          <a:ln>
            <a:noFill/>
          </a:ln>
        </p:spPr>
      </p:pic>
      <p:pic>
        <p:nvPicPr>
          <p:cNvPr id="613" name="Google Shape;613;p60"/>
          <p:cNvPicPr preferRelativeResize="0"/>
          <p:nvPr/>
        </p:nvPicPr>
        <p:blipFill>
          <a:blip r:embed="rId4">
            <a:alphaModFix/>
          </a:blip>
          <a:stretch>
            <a:fillRect/>
          </a:stretch>
        </p:blipFill>
        <p:spPr>
          <a:xfrm>
            <a:off x="3854650" y="3799475"/>
            <a:ext cx="2383921" cy="572700"/>
          </a:xfrm>
          <a:prstGeom prst="rect">
            <a:avLst/>
          </a:prstGeom>
          <a:noFill/>
          <a:ln>
            <a:noFill/>
          </a:ln>
        </p:spPr>
      </p:pic>
      <p:sp>
        <p:nvSpPr>
          <p:cNvPr id="614" name="Google Shape;614;p60"/>
          <p:cNvSpPr txBox="1"/>
          <p:nvPr>
            <p:ph idx="12" type="sldNum"/>
          </p:nvPr>
        </p:nvSpPr>
        <p:spPr>
          <a:xfrm>
            <a:off x="8556784" y="4490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61"/>
          <p:cNvSpPr/>
          <p:nvPr/>
        </p:nvSpPr>
        <p:spPr>
          <a:xfrm rot="5400000">
            <a:off x="8813622" y="489052"/>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61"/>
          <p:cNvSpPr txBox="1"/>
          <p:nvPr>
            <p:ph idx="4294967295" type="title"/>
          </p:nvPr>
        </p:nvSpPr>
        <p:spPr>
          <a:xfrm>
            <a:off x="784850" y="445025"/>
            <a:ext cx="7352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2600">
                <a:latin typeface="Montserrat"/>
                <a:ea typeface="Montserrat"/>
                <a:cs typeface="Montserrat"/>
                <a:sym typeface="Montserrat"/>
              </a:rPr>
              <a:t>Microservices with ECS, Lambda</a:t>
            </a:r>
            <a:endParaRPr b="1" sz="2600">
              <a:latin typeface="Montserrat"/>
              <a:ea typeface="Montserrat"/>
              <a:cs typeface="Montserrat"/>
              <a:sym typeface="Montserrat"/>
            </a:endParaRPr>
          </a:p>
        </p:txBody>
      </p:sp>
      <p:sp>
        <p:nvSpPr>
          <p:cNvPr id="621" name="Google Shape;621;p61"/>
          <p:cNvSpPr/>
          <p:nvPr/>
        </p:nvSpPr>
        <p:spPr>
          <a:xfrm rot="5400000">
            <a:off x="154262" y="412862"/>
            <a:ext cx="328525" cy="637026"/>
          </a:xfrm>
          <a:custGeom>
            <a:rect b="b" l="l" r="r" t="t"/>
            <a:pathLst>
              <a:path extrusionOk="0" h="63433" w="9696">
                <a:moveTo>
                  <a:pt x="0" y="0"/>
                </a:moveTo>
                <a:lnTo>
                  <a:pt x="0" y="63432"/>
                </a:lnTo>
                <a:lnTo>
                  <a:pt x="9695" y="63432"/>
                </a:lnTo>
                <a:lnTo>
                  <a:pt x="96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61"/>
          <p:cNvSpPr/>
          <p:nvPr/>
        </p:nvSpPr>
        <p:spPr>
          <a:xfrm rot="5400000">
            <a:off x="8813622" y="565252"/>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61"/>
          <p:cNvSpPr txBox="1"/>
          <p:nvPr>
            <p:ph idx="4294967295" type="title"/>
          </p:nvPr>
        </p:nvSpPr>
        <p:spPr>
          <a:xfrm>
            <a:off x="637025" y="1245375"/>
            <a:ext cx="4686900" cy="21675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Allows us to increase the modularity of our services and </a:t>
            </a:r>
            <a:r>
              <a:rPr b="1" lang="en-GB" sz="1200">
                <a:latin typeface="Montserrat"/>
                <a:ea typeface="Montserrat"/>
                <a:cs typeface="Montserrat"/>
                <a:sym typeface="Montserrat"/>
              </a:rPr>
              <a:t>analyze </a:t>
            </a:r>
            <a:r>
              <a:rPr lang="en-GB" sz="1200">
                <a:latin typeface="Montserrat"/>
                <a:ea typeface="Montserrat"/>
                <a:cs typeface="Montserrat"/>
                <a:sym typeface="Montserrat"/>
              </a:rPr>
              <a:t>each service’s </a:t>
            </a:r>
            <a:r>
              <a:rPr b="1" lang="en-GB" sz="1200">
                <a:latin typeface="Montserrat"/>
                <a:ea typeface="Montserrat"/>
                <a:cs typeface="Montserrat"/>
                <a:sym typeface="Montserrat"/>
              </a:rPr>
              <a:t>computing resource needs</a:t>
            </a:r>
            <a:r>
              <a:rPr lang="en-GB" sz="1200">
                <a:latin typeface="Montserrat"/>
                <a:ea typeface="Montserrat"/>
                <a:cs typeface="Montserrat"/>
                <a:sym typeface="Montserrat"/>
              </a:rPr>
              <a:t> clearly</a:t>
            </a:r>
            <a:endParaRPr sz="1200">
              <a:latin typeface="Montserrat"/>
              <a:ea typeface="Montserrat"/>
              <a:cs typeface="Montserrat"/>
              <a:sym typeface="Montserrat"/>
            </a:endParaRPr>
          </a:p>
          <a:p>
            <a:pPr indent="-304800" lvl="0" marL="457200" rtl="0" algn="l">
              <a:lnSpc>
                <a:spcPct val="115000"/>
              </a:lnSpc>
              <a:spcBef>
                <a:spcPts val="1000"/>
              </a:spcBef>
              <a:spcAft>
                <a:spcPts val="0"/>
              </a:spcAft>
              <a:buSzPts val="1200"/>
              <a:buFont typeface="Montserrat"/>
              <a:buChar char="●"/>
            </a:pPr>
            <a:r>
              <a:rPr lang="en-GB" sz="1200">
                <a:latin typeface="Montserrat"/>
                <a:ea typeface="Montserrat"/>
                <a:cs typeface="Montserrat"/>
                <a:sym typeface="Montserrat"/>
              </a:rPr>
              <a:t>Allows us to </a:t>
            </a:r>
            <a:r>
              <a:rPr b="1" lang="en-GB" sz="1200">
                <a:latin typeface="Montserrat"/>
                <a:ea typeface="Montserrat"/>
                <a:cs typeface="Montserrat"/>
                <a:sym typeface="Montserrat"/>
              </a:rPr>
              <a:t>scale</a:t>
            </a:r>
            <a:r>
              <a:rPr lang="en-GB" sz="1200">
                <a:latin typeface="Montserrat"/>
                <a:ea typeface="Montserrat"/>
                <a:cs typeface="Montserrat"/>
                <a:sym typeface="Montserrat"/>
              </a:rPr>
              <a:t> different parts of the solution </a:t>
            </a:r>
            <a:r>
              <a:rPr b="1" lang="en-GB" sz="1200">
                <a:latin typeface="Montserrat"/>
                <a:ea typeface="Montserrat"/>
                <a:cs typeface="Montserrat"/>
                <a:sym typeface="Montserrat"/>
              </a:rPr>
              <a:t>separately </a:t>
            </a:r>
            <a:endParaRPr b="1" sz="1200">
              <a:latin typeface="Montserrat"/>
              <a:ea typeface="Montserrat"/>
              <a:cs typeface="Montserrat"/>
              <a:sym typeface="Montserrat"/>
            </a:endParaRPr>
          </a:p>
          <a:p>
            <a:pPr indent="-304800" lvl="0" marL="457200" rtl="0" algn="l">
              <a:lnSpc>
                <a:spcPct val="115000"/>
              </a:lnSpc>
              <a:spcBef>
                <a:spcPts val="1000"/>
              </a:spcBef>
              <a:spcAft>
                <a:spcPts val="0"/>
              </a:spcAft>
              <a:buSzPts val="1200"/>
              <a:buFont typeface="Montserrat"/>
              <a:buChar char="●"/>
            </a:pPr>
            <a:r>
              <a:rPr b="1" lang="en-GB" sz="1200">
                <a:latin typeface="Montserrat"/>
                <a:ea typeface="Montserrat"/>
                <a:cs typeface="Montserrat"/>
                <a:sym typeface="Montserrat"/>
              </a:rPr>
              <a:t>Minimize dependencies</a:t>
            </a:r>
            <a:r>
              <a:rPr lang="en-GB" sz="1200">
                <a:latin typeface="Montserrat"/>
                <a:ea typeface="Montserrat"/>
                <a:cs typeface="Montserrat"/>
                <a:sym typeface="Montserrat"/>
              </a:rPr>
              <a:t> between services</a:t>
            </a:r>
            <a:endParaRPr sz="1200">
              <a:latin typeface="Montserrat"/>
              <a:ea typeface="Montserrat"/>
              <a:cs typeface="Montserrat"/>
              <a:sym typeface="Montserrat"/>
            </a:endParaRPr>
          </a:p>
          <a:p>
            <a:pPr indent="-304800" lvl="1" marL="914400" rtl="0" algn="l">
              <a:lnSpc>
                <a:spcPct val="115000"/>
              </a:lnSpc>
              <a:spcBef>
                <a:spcPts val="1000"/>
              </a:spcBef>
              <a:spcAft>
                <a:spcPts val="1000"/>
              </a:spcAft>
              <a:buSzPts val="1200"/>
              <a:buFont typeface="Montserrat"/>
              <a:buChar char="○"/>
            </a:pPr>
            <a:r>
              <a:rPr lang="en-GB" sz="1200">
                <a:latin typeface="Montserrat"/>
                <a:ea typeface="Montserrat"/>
                <a:cs typeface="Montserrat"/>
                <a:sym typeface="Montserrat"/>
              </a:rPr>
              <a:t>All we need are agreed-upon data models / API contracts</a:t>
            </a:r>
            <a:endParaRPr sz="1200">
              <a:latin typeface="Montserrat"/>
              <a:ea typeface="Montserrat"/>
              <a:cs typeface="Montserrat"/>
              <a:sym typeface="Montserrat"/>
            </a:endParaRPr>
          </a:p>
        </p:txBody>
      </p:sp>
      <p:sp>
        <p:nvSpPr>
          <p:cNvPr id="624" name="Google Shape;624;p61"/>
          <p:cNvSpPr/>
          <p:nvPr/>
        </p:nvSpPr>
        <p:spPr>
          <a:xfrm>
            <a:off x="0"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Project Context</a:t>
            </a:r>
            <a:endParaRPr b="1" sz="800">
              <a:solidFill>
                <a:schemeClr val="dk1"/>
              </a:solidFill>
              <a:latin typeface="Montserrat"/>
              <a:ea typeface="Montserrat"/>
              <a:cs typeface="Montserrat"/>
              <a:sym typeface="Montserrat"/>
            </a:endParaRPr>
          </a:p>
        </p:txBody>
      </p:sp>
      <p:sp>
        <p:nvSpPr>
          <p:cNvPr id="625" name="Google Shape;625;p61"/>
          <p:cNvSpPr/>
          <p:nvPr/>
        </p:nvSpPr>
        <p:spPr>
          <a:xfrm>
            <a:off x="1515231"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Solution Overview</a:t>
            </a:r>
            <a:endParaRPr b="1" sz="800">
              <a:solidFill>
                <a:schemeClr val="dk1"/>
              </a:solidFill>
              <a:latin typeface="Montserrat"/>
              <a:ea typeface="Montserrat"/>
              <a:cs typeface="Montserrat"/>
              <a:sym typeface="Montserrat"/>
            </a:endParaRPr>
          </a:p>
        </p:txBody>
      </p:sp>
      <p:sp>
        <p:nvSpPr>
          <p:cNvPr id="626" name="Google Shape;626;p61"/>
          <p:cNvSpPr/>
          <p:nvPr/>
        </p:nvSpPr>
        <p:spPr>
          <a:xfrm>
            <a:off x="3030474" y="4884900"/>
            <a:ext cx="1515300" cy="258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rgbClr val="FFFFFF"/>
                </a:solidFill>
                <a:latin typeface="Montserrat"/>
                <a:ea typeface="Montserrat"/>
                <a:cs typeface="Montserrat"/>
                <a:sym typeface="Montserrat"/>
              </a:rPr>
              <a:t>Maintainability</a:t>
            </a:r>
            <a:endParaRPr b="1" sz="800">
              <a:solidFill>
                <a:srgbClr val="FFFFFF"/>
              </a:solidFill>
              <a:latin typeface="Montserrat"/>
              <a:ea typeface="Montserrat"/>
              <a:cs typeface="Montserrat"/>
              <a:sym typeface="Montserrat"/>
            </a:endParaRPr>
          </a:p>
        </p:txBody>
      </p:sp>
      <p:sp>
        <p:nvSpPr>
          <p:cNvPr id="627" name="Google Shape;627;p61"/>
          <p:cNvSpPr/>
          <p:nvPr/>
        </p:nvSpPr>
        <p:spPr>
          <a:xfrm>
            <a:off x="4545716"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Availability</a:t>
            </a:r>
            <a:endParaRPr b="1" sz="800">
              <a:solidFill>
                <a:schemeClr val="dk1"/>
              </a:solidFill>
              <a:latin typeface="Montserrat"/>
              <a:ea typeface="Montserrat"/>
              <a:cs typeface="Montserrat"/>
              <a:sym typeface="Montserrat"/>
            </a:endParaRPr>
          </a:p>
        </p:txBody>
      </p:sp>
      <p:sp>
        <p:nvSpPr>
          <p:cNvPr id="628" name="Google Shape;628;p61"/>
          <p:cNvSpPr/>
          <p:nvPr/>
        </p:nvSpPr>
        <p:spPr>
          <a:xfrm>
            <a:off x="6060958"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Security</a:t>
            </a:r>
            <a:endParaRPr b="1" sz="800">
              <a:solidFill>
                <a:schemeClr val="dk1"/>
              </a:solidFill>
              <a:latin typeface="Montserrat"/>
              <a:ea typeface="Montserrat"/>
              <a:cs typeface="Montserrat"/>
              <a:sym typeface="Montserrat"/>
            </a:endParaRPr>
          </a:p>
        </p:txBody>
      </p:sp>
      <p:sp>
        <p:nvSpPr>
          <p:cNvPr id="629" name="Google Shape;629;p61"/>
          <p:cNvSpPr/>
          <p:nvPr/>
        </p:nvSpPr>
        <p:spPr>
          <a:xfrm>
            <a:off x="7576200" y="4884900"/>
            <a:ext cx="15678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dk1"/>
                </a:solidFill>
                <a:latin typeface="Montserrat"/>
                <a:ea typeface="Montserrat"/>
                <a:cs typeface="Montserrat"/>
                <a:sym typeface="Montserrat"/>
              </a:rPr>
              <a:t>Performance</a:t>
            </a:r>
            <a:endParaRPr b="1" sz="800">
              <a:solidFill>
                <a:schemeClr val="dk1"/>
              </a:solidFill>
              <a:latin typeface="Montserrat"/>
              <a:ea typeface="Montserrat"/>
              <a:cs typeface="Montserrat"/>
              <a:sym typeface="Montserrat"/>
            </a:endParaRPr>
          </a:p>
        </p:txBody>
      </p:sp>
      <p:sp>
        <p:nvSpPr>
          <p:cNvPr id="630" name="Google Shape;630;p61"/>
          <p:cNvSpPr txBox="1"/>
          <p:nvPr>
            <p:ph idx="12" type="sldNum"/>
          </p:nvPr>
        </p:nvSpPr>
        <p:spPr>
          <a:xfrm>
            <a:off x="8556784" y="4490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631" name="Google Shape;631;p61"/>
          <p:cNvPicPr preferRelativeResize="0"/>
          <p:nvPr/>
        </p:nvPicPr>
        <p:blipFill>
          <a:blip r:embed="rId3">
            <a:alphaModFix/>
          </a:blip>
          <a:stretch>
            <a:fillRect/>
          </a:stretch>
        </p:blipFill>
        <p:spPr>
          <a:xfrm>
            <a:off x="5323925" y="1001575"/>
            <a:ext cx="3307250" cy="365788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62"/>
          <p:cNvSpPr txBox="1"/>
          <p:nvPr>
            <p:ph type="title"/>
          </p:nvPr>
        </p:nvSpPr>
        <p:spPr>
          <a:xfrm>
            <a:off x="713100" y="445025"/>
            <a:ext cx="77178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2600">
                <a:latin typeface="Montserrat"/>
                <a:ea typeface="Montserrat"/>
                <a:cs typeface="Montserrat"/>
                <a:sym typeface="Montserrat"/>
              </a:rPr>
              <a:t>Factory Method Design Pattern</a:t>
            </a:r>
            <a:endParaRPr/>
          </a:p>
        </p:txBody>
      </p:sp>
      <p:sp>
        <p:nvSpPr>
          <p:cNvPr id="637" name="Google Shape;637;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638" name="Google Shape;638;p62"/>
          <p:cNvSpPr txBox="1"/>
          <p:nvPr>
            <p:ph type="title"/>
          </p:nvPr>
        </p:nvSpPr>
        <p:spPr>
          <a:xfrm>
            <a:off x="4384250" y="1001950"/>
            <a:ext cx="4046700" cy="36786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SzPts val="1000"/>
              <a:buFont typeface="Montserrat"/>
              <a:buChar char="●"/>
            </a:pPr>
            <a:r>
              <a:rPr b="1" lang="en-GB" sz="1000">
                <a:latin typeface="Montserrat"/>
                <a:ea typeface="Montserrat"/>
                <a:cs typeface="Montserrat"/>
                <a:sym typeface="Montserrat"/>
              </a:rPr>
              <a:t>Open-Closed Principle</a:t>
            </a:r>
            <a:r>
              <a:rPr lang="en-GB" sz="1000">
                <a:latin typeface="Montserrat"/>
                <a:ea typeface="Montserrat"/>
                <a:cs typeface="Montserrat"/>
                <a:sym typeface="Montserrat"/>
              </a:rPr>
              <a:t>:</a:t>
            </a:r>
            <a:endParaRPr sz="1000">
              <a:latin typeface="Montserrat"/>
              <a:ea typeface="Montserrat"/>
              <a:cs typeface="Montserrat"/>
              <a:sym typeface="Montserrat"/>
            </a:endParaRPr>
          </a:p>
          <a:p>
            <a:pPr indent="-292100" lvl="1" marL="914400" rtl="0" algn="l">
              <a:lnSpc>
                <a:spcPct val="115000"/>
              </a:lnSpc>
              <a:spcBef>
                <a:spcPts val="1000"/>
              </a:spcBef>
              <a:spcAft>
                <a:spcPts val="0"/>
              </a:spcAft>
              <a:buSzPts val="1000"/>
              <a:buFont typeface="Montserrat"/>
              <a:buChar char="○"/>
            </a:pPr>
            <a:r>
              <a:rPr lang="en-GB" sz="1000">
                <a:latin typeface="Montserrat"/>
                <a:ea typeface="Montserrat"/>
                <a:cs typeface="Montserrat"/>
                <a:sym typeface="Montserrat"/>
              </a:rPr>
              <a:t>Introduce new Checkers without modifying existing client code</a:t>
            </a:r>
            <a:endParaRPr sz="1000">
              <a:latin typeface="Montserrat"/>
              <a:ea typeface="Montserrat"/>
              <a:cs typeface="Montserrat"/>
              <a:sym typeface="Montserrat"/>
            </a:endParaRPr>
          </a:p>
          <a:p>
            <a:pPr indent="-292100" lvl="0" marL="457200" rtl="0" algn="l">
              <a:lnSpc>
                <a:spcPct val="115000"/>
              </a:lnSpc>
              <a:spcBef>
                <a:spcPts val="1000"/>
              </a:spcBef>
              <a:spcAft>
                <a:spcPts val="0"/>
              </a:spcAft>
              <a:buSzPts val="1000"/>
              <a:buFont typeface="Montserrat"/>
              <a:buChar char="●"/>
            </a:pPr>
            <a:r>
              <a:rPr b="1" lang="en-GB" sz="1000">
                <a:latin typeface="Montserrat"/>
                <a:ea typeface="Montserrat"/>
                <a:cs typeface="Montserrat"/>
                <a:sym typeface="Montserrat"/>
              </a:rPr>
              <a:t>Single-Responsibility Principle</a:t>
            </a:r>
            <a:r>
              <a:rPr lang="en-GB" sz="1000">
                <a:latin typeface="Montserrat"/>
                <a:ea typeface="Montserrat"/>
                <a:cs typeface="Montserrat"/>
                <a:sym typeface="Montserrat"/>
              </a:rPr>
              <a:t>:</a:t>
            </a:r>
            <a:endParaRPr sz="1000">
              <a:latin typeface="Montserrat"/>
              <a:ea typeface="Montserrat"/>
              <a:cs typeface="Montserrat"/>
              <a:sym typeface="Montserrat"/>
            </a:endParaRPr>
          </a:p>
          <a:p>
            <a:pPr indent="-292100" lvl="1" marL="914400" rtl="0" algn="l">
              <a:lnSpc>
                <a:spcPct val="115000"/>
              </a:lnSpc>
              <a:spcBef>
                <a:spcPts val="1000"/>
              </a:spcBef>
              <a:spcAft>
                <a:spcPts val="0"/>
              </a:spcAft>
              <a:buSzPts val="1000"/>
              <a:buFont typeface="Montserrat"/>
              <a:buChar char="○"/>
            </a:pPr>
            <a:r>
              <a:rPr lang="en-GB" sz="1000">
                <a:latin typeface="Montserrat"/>
                <a:ea typeface="Montserrat"/>
                <a:cs typeface="Montserrat"/>
                <a:sym typeface="Montserrat"/>
              </a:rPr>
              <a:t>Checker creation code is only moved to CheckerFactory</a:t>
            </a:r>
            <a:endParaRPr sz="1000">
              <a:latin typeface="Montserrat"/>
              <a:ea typeface="Montserrat"/>
              <a:cs typeface="Montserrat"/>
              <a:sym typeface="Montserrat"/>
            </a:endParaRPr>
          </a:p>
          <a:p>
            <a:pPr indent="-292100" lvl="1" marL="914400" rtl="0" algn="l">
              <a:lnSpc>
                <a:spcPct val="115000"/>
              </a:lnSpc>
              <a:spcBef>
                <a:spcPts val="1000"/>
              </a:spcBef>
              <a:spcAft>
                <a:spcPts val="1000"/>
              </a:spcAft>
              <a:buSzPts val="1000"/>
              <a:buFont typeface="Montserrat"/>
              <a:buChar char="○"/>
            </a:pPr>
            <a:r>
              <a:rPr lang="en-GB" sz="1000">
                <a:latin typeface="Montserrat"/>
                <a:ea typeface="Montserrat"/>
                <a:cs typeface="Montserrat"/>
                <a:sym typeface="Montserrat"/>
              </a:rPr>
              <a:t>Each Checker performs its own specific check</a:t>
            </a:r>
            <a:endParaRPr sz="1000">
              <a:latin typeface="Montserrat"/>
              <a:ea typeface="Montserrat"/>
              <a:cs typeface="Montserrat"/>
              <a:sym typeface="Montserrat"/>
            </a:endParaRPr>
          </a:p>
        </p:txBody>
      </p:sp>
      <p:pic>
        <p:nvPicPr>
          <p:cNvPr id="639" name="Google Shape;639;p62"/>
          <p:cNvPicPr preferRelativeResize="0"/>
          <p:nvPr/>
        </p:nvPicPr>
        <p:blipFill>
          <a:blip r:embed="rId3">
            <a:alphaModFix/>
          </a:blip>
          <a:stretch>
            <a:fillRect/>
          </a:stretch>
        </p:blipFill>
        <p:spPr>
          <a:xfrm>
            <a:off x="0" y="2082625"/>
            <a:ext cx="5927725" cy="2674375"/>
          </a:xfrm>
          <a:prstGeom prst="rect">
            <a:avLst/>
          </a:prstGeom>
          <a:noFill/>
          <a:ln>
            <a:noFill/>
          </a:ln>
        </p:spPr>
      </p:pic>
      <p:sp>
        <p:nvSpPr>
          <p:cNvPr id="640" name="Google Shape;640;p62"/>
          <p:cNvSpPr txBox="1"/>
          <p:nvPr/>
        </p:nvSpPr>
        <p:spPr>
          <a:xfrm>
            <a:off x="141050" y="1001950"/>
            <a:ext cx="4243200" cy="1174800"/>
          </a:xfrm>
          <a:prstGeom prst="rect">
            <a:avLst/>
          </a:prstGeom>
          <a:noFill/>
          <a:ln>
            <a:noFill/>
          </a:ln>
        </p:spPr>
        <p:txBody>
          <a:bodyPr anchorCtr="0" anchor="t" bIns="91425" lIns="91425" spcFirstLastPara="1" rIns="91425" wrap="square" tIns="91425">
            <a:spAutoFit/>
          </a:bodyPr>
          <a:lstStyle/>
          <a:p>
            <a:pPr indent="-292100" lvl="0" marL="457200" rtl="0" algn="l">
              <a:lnSpc>
                <a:spcPct val="115000"/>
              </a:lnSpc>
              <a:spcBef>
                <a:spcPts val="0"/>
              </a:spcBef>
              <a:spcAft>
                <a:spcPts val="0"/>
              </a:spcAft>
              <a:buClr>
                <a:schemeClr val="dk1"/>
              </a:buClr>
              <a:buSzPts val="1000"/>
              <a:buFont typeface="Montserrat"/>
              <a:buChar char="●"/>
            </a:pPr>
            <a:r>
              <a:rPr lang="en-GB" sz="1000">
                <a:solidFill>
                  <a:schemeClr val="dk1"/>
                </a:solidFill>
                <a:latin typeface="Montserrat"/>
                <a:ea typeface="Montserrat"/>
                <a:cs typeface="Montserrat"/>
                <a:sym typeface="Montserrat"/>
              </a:rPr>
              <a:t>Instead of littering our code with multiple conditionals and repeating code for similar checks (violating </a:t>
            </a:r>
            <a:r>
              <a:rPr b="1" lang="en-GB" sz="1000">
                <a:solidFill>
                  <a:schemeClr val="dk1"/>
                </a:solidFill>
                <a:latin typeface="Montserrat"/>
                <a:ea typeface="Montserrat"/>
                <a:cs typeface="Montserrat"/>
                <a:sym typeface="Montserrat"/>
              </a:rPr>
              <a:t>DRY</a:t>
            </a:r>
            <a:r>
              <a:rPr lang="en-GB" sz="1000">
                <a:solidFill>
                  <a:schemeClr val="dk1"/>
                </a:solidFill>
                <a:latin typeface="Montserrat"/>
                <a:ea typeface="Montserrat"/>
                <a:cs typeface="Montserrat"/>
                <a:sym typeface="Montserrat"/>
              </a:rPr>
              <a:t>), we use the Factory Creational Pattern. </a:t>
            </a:r>
            <a:endParaRPr sz="1000">
              <a:solidFill>
                <a:schemeClr val="dk1"/>
              </a:solidFill>
              <a:latin typeface="Montserrat"/>
              <a:ea typeface="Montserrat"/>
              <a:cs typeface="Montserrat"/>
              <a:sym typeface="Montserrat"/>
            </a:endParaRPr>
          </a:p>
          <a:p>
            <a:pPr indent="-292100" lvl="0" marL="457200" rtl="0" algn="l">
              <a:lnSpc>
                <a:spcPct val="115000"/>
              </a:lnSpc>
              <a:spcBef>
                <a:spcPts val="1000"/>
              </a:spcBef>
              <a:spcAft>
                <a:spcPts val="1000"/>
              </a:spcAft>
              <a:buClr>
                <a:schemeClr val="dk1"/>
              </a:buClr>
              <a:buSzPts val="1000"/>
              <a:buFont typeface="Montserrat"/>
              <a:buChar char="●"/>
            </a:pPr>
            <a:r>
              <a:rPr b="1" lang="en-GB" sz="1000">
                <a:solidFill>
                  <a:schemeClr val="dk1"/>
                </a:solidFill>
                <a:latin typeface="Montserrat"/>
                <a:ea typeface="Montserrat"/>
                <a:cs typeface="Montserrat"/>
                <a:sym typeface="Montserrat"/>
              </a:rPr>
              <a:t>Avoid tight coupling</a:t>
            </a:r>
            <a:r>
              <a:rPr lang="en-GB" sz="1000">
                <a:solidFill>
                  <a:schemeClr val="dk1"/>
                </a:solidFill>
                <a:latin typeface="Montserrat"/>
                <a:ea typeface="Montserrat"/>
                <a:cs typeface="Montserrat"/>
                <a:sym typeface="Montserrat"/>
              </a:rPr>
              <a:t> between CardHandler and concrete Checkers</a:t>
            </a:r>
            <a:endParaRPr sz="1000">
              <a:solidFill>
                <a:schemeClr val="dk1"/>
              </a:solidFill>
              <a:latin typeface="Montserrat"/>
              <a:ea typeface="Montserrat"/>
              <a:cs typeface="Montserrat"/>
              <a:sym typeface="Montserrat"/>
            </a:endParaRPr>
          </a:p>
        </p:txBody>
      </p:sp>
      <p:sp>
        <p:nvSpPr>
          <p:cNvPr id="641" name="Google Shape;641;p62"/>
          <p:cNvSpPr/>
          <p:nvPr/>
        </p:nvSpPr>
        <p:spPr>
          <a:xfrm>
            <a:off x="0"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Project Context</a:t>
            </a:r>
            <a:endParaRPr b="1" sz="800">
              <a:solidFill>
                <a:schemeClr val="dk1"/>
              </a:solidFill>
              <a:latin typeface="Montserrat"/>
              <a:ea typeface="Montserrat"/>
              <a:cs typeface="Montserrat"/>
              <a:sym typeface="Montserrat"/>
            </a:endParaRPr>
          </a:p>
        </p:txBody>
      </p:sp>
      <p:sp>
        <p:nvSpPr>
          <p:cNvPr id="642" name="Google Shape;642;p62"/>
          <p:cNvSpPr/>
          <p:nvPr/>
        </p:nvSpPr>
        <p:spPr>
          <a:xfrm>
            <a:off x="1515231"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Solution Overview</a:t>
            </a:r>
            <a:endParaRPr b="1" sz="800">
              <a:solidFill>
                <a:schemeClr val="dk1"/>
              </a:solidFill>
              <a:latin typeface="Montserrat"/>
              <a:ea typeface="Montserrat"/>
              <a:cs typeface="Montserrat"/>
              <a:sym typeface="Montserrat"/>
            </a:endParaRPr>
          </a:p>
        </p:txBody>
      </p:sp>
      <p:sp>
        <p:nvSpPr>
          <p:cNvPr id="643" name="Google Shape;643;p62"/>
          <p:cNvSpPr/>
          <p:nvPr/>
        </p:nvSpPr>
        <p:spPr>
          <a:xfrm>
            <a:off x="3030474" y="4884900"/>
            <a:ext cx="1515300" cy="258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rgbClr val="FFFFFF"/>
                </a:solidFill>
                <a:latin typeface="Montserrat"/>
                <a:ea typeface="Montserrat"/>
                <a:cs typeface="Montserrat"/>
                <a:sym typeface="Montserrat"/>
              </a:rPr>
              <a:t>Maintainability</a:t>
            </a:r>
            <a:endParaRPr b="1" sz="800">
              <a:solidFill>
                <a:srgbClr val="FFFFFF"/>
              </a:solidFill>
              <a:latin typeface="Montserrat"/>
              <a:ea typeface="Montserrat"/>
              <a:cs typeface="Montserrat"/>
              <a:sym typeface="Montserrat"/>
            </a:endParaRPr>
          </a:p>
        </p:txBody>
      </p:sp>
      <p:sp>
        <p:nvSpPr>
          <p:cNvPr id="644" name="Google Shape;644;p62"/>
          <p:cNvSpPr/>
          <p:nvPr/>
        </p:nvSpPr>
        <p:spPr>
          <a:xfrm>
            <a:off x="4545716"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Availability</a:t>
            </a:r>
            <a:endParaRPr b="1" sz="800">
              <a:solidFill>
                <a:schemeClr val="dk1"/>
              </a:solidFill>
              <a:latin typeface="Montserrat"/>
              <a:ea typeface="Montserrat"/>
              <a:cs typeface="Montserrat"/>
              <a:sym typeface="Montserrat"/>
            </a:endParaRPr>
          </a:p>
        </p:txBody>
      </p:sp>
      <p:sp>
        <p:nvSpPr>
          <p:cNvPr id="645" name="Google Shape;645;p62"/>
          <p:cNvSpPr/>
          <p:nvPr/>
        </p:nvSpPr>
        <p:spPr>
          <a:xfrm>
            <a:off x="6060958"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Security</a:t>
            </a:r>
            <a:endParaRPr b="1" sz="800">
              <a:solidFill>
                <a:schemeClr val="dk1"/>
              </a:solidFill>
              <a:latin typeface="Montserrat"/>
              <a:ea typeface="Montserrat"/>
              <a:cs typeface="Montserrat"/>
              <a:sym typeface="Montserrat"/>
            </a:endParaRPr>
          </a:p>
        </p:txBody>
      </p:sp>
      <p:sp>
        <p:nvSpPr>
          <p:cNvPr id="646" name="Google Shape;646;p62"/>
          <p:cNvSpPr/>
          <p:nvPr/>
        </p:nvSpPr>
        <p:spPr>
          <a:xfrm>
            <a:off x="7576200" y="4884900"/>
            <a:ext cx="15678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dk1"/>
                </a:solidFill>
                <a:latin typeface="Montserrat"/>
                <a:ea typeface="Montserrat"/>
                <a:cs typeface="Montserrat"/>
                <a:sym typeface="Montserrat"/>
              </a:rPr>
              <a:t>Performance</a:t>
            </a:r>
            <a:endParaRPr b="1" sz="800">
              <a:solidFill>
                <a:schemeClr val="dk1"/>
              </a:solidFill>
              <a:latin typeface="Montserrat"/>
              <a:ea typeface="Montserrat"/>
              <a:cs typeface="Montserrat"/>
              <a:sym typeface="Montserrat"/>
            </a:endParaRPr>
          </a:p>
        </p:txBody>
      </p:sp>
      <p:sp>
        <p:nvSpPr>
          <p:cNvPr id="647" name="Google Shape;647;p62"/>
          <p:cNvSpPr txBox="1"/>
          <p:nvPr>
            <p:ph idx="12" type="sldNum"/>
          </p:nvPr>
        </p:nvSpPr>
        <p:spPr>
          <a:xfrm>
            <a:off x="8556784" y="4490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63"/>
          <p:cNvSpPr txBox="1"/>
          <p:nvPr>
            <p:ph type="title"/>
          </p:nvPr>
        </p:nvSpPr>
        <p:spPr>
          <a:xfrm flipH="1">
            <a:off x="1505400" y="2361750"/>
            <a:ext cx="6133200" cy="167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4800"/>
              <a:t>Availability</a:t>
            </a:r>
            <a:endParaRPr sz="4800"/>
          </a:p>
        </p:txBody>
      </p:sp>
      <p:sp>
        <p:nvSpPr>
          <p:cNvPr id="653" name="Google Shape;653;p63"/>
          <p:cNvSpPr txBox="1"/>
          <p:nvPr/>
        </p:nvSpPr>
        <p:spPr>
          <a:xfrm>
            <a:off x="1469750" y="1586375"/>
            <a:ext cx="2611200" cy="98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7200">
                <a:solidFill>
                  <a:schemeClr val="dk1"/>
                </a:solidFill>
                <a:latin typeface="Montserrat"/>
                <a:ea typeface="Montserrat"/>
                <a:cs typeface="Montserrat"/>
                <a:sym typeface="Montserrat"/>
              </a:rPr>
              <a:t>04</a:t>
            </a:r>
            <a:endParaRPr b="1" sz="7200">
              <a:solidFill>
                <a:schemeClr val="dk1"/>
              </a:solidFill>
              <a:latin typeface="Montserrat"/>
              <a:ea typeface="Montserrat"/>
              <a:cs typeface="Montserrat"/>
              <a:sym typeface="Montserrat"/>
            </a:endParaRPr>
          </a:p>
        </p:txBody>
      </p:sp>
      <p:sp>
        <p:nvSpPr>
          <p:cNvPr id="654" name="Google Shape;654;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64"/>
          <p:cNvSpPr/>
          <p:nvPr/>
        </p:nvSpPr>
        <p:spPr>
          <a:xfrm rot="5400000">
            <a:off x="8813622" y="489052"/>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64"/>
          <p:cNvSpPr txBox="1"/>
          <p:nvPr>
            <p:ph idx="4294967295" type="title"/>
          </p:nvPr>
        </p:nvSpPr>
        <p:spPr>
          <a:xfrm>
            <a:off x="784850" y="445025"/>
            <a:ext cx="7352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2600">
                <a:latin typeface="Montserrat"/>
                <a:ea typeface="Montserrat"/>
                <a:cs typeface="Montserrat"/>
                <a:sym typeface="Montserrat"/>
              </a:rPr>
              <a:t>Database Availability</a:t>
            </a:r>
            <a:endParaRPr b="1" sz="2600">
              <a:latin typeface="Montserrat"/>
              <a:ea typeface="Montserrat"/>
              <a:cs typeface="Montserrat"/>
              <a:sym typeface="Montserrat"/>
            </a:endParaRPr>
          </a:p>
        </p:txBody>
      </p:sp>
      <p:sp>
        <p:nvSpPr>
          <p:cNvPr id="661" name="Google Shape;661;p64"/>
          <p:cNvSpPr txBox="1"/>
          <p:nvPr>
            <p:ph idx="4294967295" type="title"/>
          </p:nvPr>
        </p:nvSpPr>
        <p:spPr>
          <a:xfrm>
            <a:off x="637025" y="1321575"/>
            <a:ext cx="6826200" cy="3406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00">
                <a:latin typeface="Montserrat"/>
                <a:ea typeface="Montserrat"/>
                <a:cs typeface="Montserrat"/>
                <a:sym typeface="Montserrat"/>
              </a:rPr>
              <a:t>No Loss, Always Access Data</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Stored in a cluster volume</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Automatically replicated across to three AZs</a:t>
            </a:r>
            <a:endParaRPr sz="1200">
              <a:latin typeface="Montserrat"/>
              <a:ea typeface="Montserrat"/>
              <a:cs typeface="Montserrat"/>
              <a:sym typeface="Montserrat"/>
            </a:endParaRPr>
          </a:p>
          <a:p>
            <a:pPr indent="-304800" lvl="1" marL="9144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Chance of losing data is greatly minimised</a:t>
            </a:r>
            <a:endParaRPr sz="1200">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200">
              <a:latin typeface="Montserrat"/>
              <a:ea typeface="Montserrat"/>
              <a:cs typeface="Montserrat"/>
              <a:sym typeface="Montserrat"/>
            </a:endParaRPr>
          </a:p>
          <a:p>
            <a:pPr indent="0" lvl="0" marL="0" rtl="0" algn="l">
              <a:lnSpc>
                <a:spcPct val="115000"/>
              </a:lnSpc>
              <a:spcBef>
                <a:spcPts val="0"/>
              </a:spcBef>
              <a:spcAft>
                <a:spcPts val="0"/>
              </a:spcAft>
              <a:buNone/>
            </a:pPr>
            <a:r>
              <a:rPr b="1" lang="en-GB" sz="1200">
                <a:latin typeface="Montserrat"/>
                <a:ea typeface="Montserrat"/>
                <a:cs typeface="Montserrat"/>
                <a:sym typeface="Montserrat"/>
              </a:rPr>
              <a:t>HA for DB Instances</a:t>
            </a:r>
            <a:endParaRPr b="1"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Aurora can divide into Read and Write operations</a:t>
            </a:r>
            <a:endParaRPr sz="1200">
              <a:latin typeface="Montserrat"/>
              <a:ea typeface="Montserrat"/>
              <a:cs typeface="Montserrat"/>
              <a:sym typeface="Montserrat"/>
            </a:endParaRPr>
          </a:p>
          <a:p>
            <a:pPr indent="-304800" lvl="1" marL="9144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2 Read Replicas</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Possible to create up to 15 read-only Aurora Read Replicas</a:t>
            </a:r>
            <a:endParaRPr sz="1200">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latin typeface="Montserrat"/>
              <a:ea typeface="Montserrat"/>
              <a:cs typeface="Montserrat"/>
              <a:sym typeface="Montserrat"/>
            </a:endParaRPr>
          </a:p>
          <a:p>
            <a:pPr indent="0" lvl="0" marL="0" rtl="0" algn="l">
              <a:lnSpc>
                <a:spcPct val="115000"/>
              </a:lnSpc>
              <a:spcBef>
                <a:spcPts val="0"/>
              </a:spcBef>
              <a:spcAft>
                <a:spcPts val="0"/>
              </a:spcAft>
              <a:buNone/>
            </a:pPr>
            <a:r>
              <a:rPr b="1" lang="en-GB" sz="1200">
                <a:latin typeface="Montserrat"/>
                <a:ea typeface="Montserrat"/>
                <a:cs typeface="Montserrat"/>
                <a:sym typeface="Montserrat"/>
              </a:rPr>
              <a:t>Automatic Failover</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Database is always available</a:t>
            </a:r>
            <a:endParaRPr sz="1200">
              <a:latin typeface="Montserrat"/>
              <a:ea typeface="Montserrat"/>
              <a:cs typeface="Montserrat"/>
              <a:sym typeface="Montserrat"/>
            </a:endParaRPr>
          </a:p>
          <a:p>
            <a:pPr indent="-304800" lvl="1" marL="9144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Failover is done automatically within 30 seconds</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Users and systems do not get affected</a:t>
            </a:r>
            <a:endParaRPr sz="1200">
              <a:latin typeface="Montserrat"/>
              <a:ea typeface="Montserrat"/>
              <a:cs typeface="Montserrat"/>
              <a:sym typeface="Montserrat"/>
            </a:endParaRPr>
          </a:p>
          <a:p>
            <a:pPr indent="-304800" lvl="1" marL="9144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Endpoint remains the same</a:t>
            </a:r>
            <a:endParaRPr sz="1200">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latin typeface="Montserrat"/>
              <a:ea typeface="Montserrat"/>
              <a:cs typeface="Montserrat"/>
              <a:sym typeface="Montserrat"/>
            </a:endParaRPr>
          </a:p>
        </p:txBody>
      </p:sp>
      <p:sp>
        <p:nvSpPr>
          <p:cNvPr id="662" name="Google Shape;662;p64"/>
          <p:cNvSpPr/>
          <p:nvPr/>
        </p:nvSpPr>
        <p:spPr>
          <a:xfrm rot="5400000">
            <a:off x="154262" y="412862"/>
            <a:ext cx="328525" cy="637026"/>
          </a:xfrm>
          <a:custGeom>
            <a:rect b="b" l="l" r="r" t="t"/>
            <a:pathLst>
              <a:path extrusionOk="0" h="63433" w="9696">
                <a:moveTo>
                  <a:pt x="0" y="0"/>
                </a:moveTo>
                <a:lnTo>
                  <a:pt x="0" y="63432"/>
                </a:lnTo>
                <a:lnTo>
                  <a:pt x="9695" y="63432"/>
                </a:lnTo>
                <a:lnTo>
                  <a:pt x="96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64"/>
          <p:cNvSpPr/>
          <p:nvPr/>
        </p:nvSpPr>
        <p:spPr>
          <a:xfrm rot="5400000">
            <a:off x="8813622" y="565252"/>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64"/>
          <p:cNvSpPr/>
          <p:nvPr/>
        </p:nvSpPr>
        <p:spPr>
          <a:xfrm>
            <a:off x="0"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Project Context</a:t>
            </a:r>
            <a:endParaRPr b="1" sz="800">
              <a:solidFill>
                <a:schemeClr val="dk1"/>
              </a:solidFill>
              <a:latin typeface="Montserrat"/>
              <a:ea typeface="Montserrat"/>
              <a:cs typeface="Montserrat"/>
              <a:sym typeface="Montserrat"/>
            </a:endParaRPr>
          </a:p>
        </p:txBody>
      </p:sp>
      <p:sp>
        <p:nvSpPr>
          <p:cNvPr id="665" name="Google Shape;665;p64"/>
          <p:cNvSpPr/>
          <p:nvPr/>
        </p:nvSpPr>
        <p:spPr>
          <a:xfrm>
            <a:off x="1515231"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Solution Overview</a:t>
            </a:r>
            <a:endParaRPr b="1" sz="800">
              <a:solidFill>
                <a:schemeClr val="dk1"/>
              </a:solidFill>
              <a:latin typeface="Montserrat"/>
              <a:ea typeface="Montserrat"/>
              <a:cs typeface="Montserrat"/>
              <a:sym typeface="Montserrat"/>
            </a:endParaRPr>
          </a:p>
        </p:txBody>
      </p:sp>
      <p:sp>
        <p:nvSpPr>
          <p:cNvPr id="666" name="Google Shape;666;p64"/>
          <p:cNvSpPr/>
          <p:nvPr/>
        </p:nvSpPr>
        <p:spPr>
          <a:xfrm>
            <a:off x="3030474"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Maintainability</a:t>
            </a:r>
            <a:endParaRPr b="1" sz="800">
              <a:solidFill>
                <a:schemeClr val="dk1"/>
              </a:solidFill>
              <a:latin typeface="Montserrat"/>
              <a:ea typeface="Montserrat"/>
              <a:cs typeface="Montserrat"/>
              <a:sym typeface="Montserrat"/>
            </a:endParaRPr>
          </a:p>
        </p:txBody>
      </p:sp>
      <p:sp>
        <p:nvSpPr>
          <p:cNvPr id="667" name="Google Shape;667;p64"/>
          <p:cNvSpPr/>
          <p:nvPr/>
        </p:nvSpPr>
        <p:spPr>
          <a:xfrm>
            <a:off x="4545716" y="4884900"/>
            <a:ext cx="1515300" cy="258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rgbClr val="FFFFFF"/>
                </a:solidFill>
                <a:latin typeface="Montserrat"/>
                <a:ea typeface="Montserrat"/>
                <a:cs typeface="Montserrat"/>
                <a:sym typeface="Montserrat"/>
              </a:rPr>
              <a:t>Availability</a:t>
            </a:r>
            <a:endParaRPr b="1" sz="800">
              <a:solidFill>
                <a:srgbClr val="FFFFFF"/>
              </a:solidFill>
              <a:latin typeface="Montserrat"/>
              <a:ea typeface="Montserrat"/>
              <a:cs typeface="Montserrat"/>
              <a:sym typeface="Montserrat"/>
            </a:endParaRPr>
          </a:p>
        </p:txBody>
      </p:sp>
      <p:sp>
        <p:nvSpPr>
          <p:cNvPr id="668" name="Google Shape;668;p64"/>
          <p:cNvSpPr/>
          <p:nvPr/>
        </p:nvSpPr>
        <p:spPr>
          <a:xfrm>
            <a:off x="6060958"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Security</a:t>
            </a:r>
            <a:endParaRPr b="1" sz="800">
              <a:solidFill>
                <a:schemeClr val="dk1"/>
              </a:solidFill>
              <a:latin typeface="Montserrat"/>
              <a:ea typeface="Montserrat"/>
              <a:cs typeface="Montserrat"/>
              <a:sym typeface="Montserrat"/>
            </a:endParaRPr>
          </a:p>
        </p:txBody>
      </p:sp>
      <p:sp>
        <p:nvSpPr>
          <p:cNvPr id="669" name="Google Shape;669;p64"/>
          <p:cNvSpPr/>
          <p:nvPr/>
        </p:nvSpPr>
        <p:spPr>
          <a:xfrm>
            <a:off x="7576200" y="4884900"/>
            <a:ext cx="15678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dk1"/>
                </a:solidFill>
                <a:latin typeface="Montserrat"/>
                <a:ea typeface="Montserrat"/>
                <a:cs typeface="Montserrat"/>
                <a:sym typeface="Montserrat"/>
              </a:rPr>
              <a:t>Performance</a:t>
            </a:r>
            <a:endParaRPr b="1" sz="800">
              <a:solidFill>
                <a:schemeClr val="dk1"/>
              </a:solidFill>
              <a:latin typeface="Montserrat"/>
              <a:ea typeface="Montserrat"/>
              <a:cs typeface="Montserrat"/>
              <a:sym typeface="Montserrat"/>
            </a:endParaRPr>
          </a:p>
        </p:txBody>
      </p:sp>
      <p:pic>
        <p:nvPicPr>
          <p:cNvPr id="670" name="Google Shape;670;p64"/>
          <p:cNvPicPr preferRelativeResize="0"/>
          <p:nvPr/>
        </p:nvPicPr>
        <p:blipFill>
          <a:blip r:embed="rId3">
            <a:alphaModFix/>
          </a:blip>
          <a:stretch>
            <a:fillRect/>
          </a:stretch>
        </p:blipFill>
        <p:spPr>
          <a:xfrm>
            <a:off x="7463226" y="1886351"/>
            <a:ext cx="1370825" cy="1370795"/>
          </a:xfrm>
          <a:prstGeom prst="rect">
            <a:avLst/>
          </a:prstGeom>
          <a:noFill/>
          <a:ln>
            <a:noFill/>
          </a:ln>
        </p:spPr>
      </p:pic>
      <p:sp>
        <p:nvSpPr>
          <p:cNvPr id="671" name="Google Shape;671;p64"/>
          <p:cNvSpPr txBox="1"/>
          <p:nvPr>
            <p:ph idx="12" type="sldNum"/>
          </p:nvPr>
        </p:nvSpPr>
        <p:spPr>
          <a:xfrm>
            <a:off x="8556784" y="4490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65"/>
          <p:cNvSpPr/>
          <p:nvPr/>
        </p:nvSpPr>
        <p:spPr>
          <a:xfrm>
            <a:off x="3006907" y="2690671"/>
            <a:ext cx="1730100" cy="2018700"/>
          </a:xfrm>
          <a:prstGeom prst="rect">
            <a:avLst/>
          </a:prstGeom>
          <a:noFill/>
          <a:ln cap="flat" cmpd="sng" w="12700">
            <a:solidFill>
              <a:srgbClr val="5B9CD5"/>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ctr">
              <a:spcBef>
                <a:spcPts val="0"/>
              </a:spcBef>
              <a:spcAft>
                <a:spcPts val="0"/>
              </a:spcAft>
              <a:buNone/>
            </a:pPr>
            <a:r>
              <a:rPr b="0" i="0" lang="en-GB" sz="900" u="none" cap="none" strike="noStrike">
                <a:solidFill>
                  <a:srgbClr val="5B9CD5"/>
                </a:solidFill>
                <a:latin typeface="Arial"/>
                <a:ea typeface="Arial"/>
                <a:cs typeface="Arial"/>
                <a:sym typeface="Arial"/>
              </a:rPr>
              <a:t>Availability Zone 2</a:t>
            </a:r>
            <a:endParaRPr sz="1100"/>
          </a:p>
        </p:txBody>
      </p:sp>
      <p:sp>
        <p:nvSpPr>
          <p:cNvPr id="677" name="Google Shape;677;p65"/>
          <p:cNvSpPr/>
          <p:nvPr/>
        </p:nvSpPr>
        <p:spPr>
          <a:xfrm>
            <a:off x="5859274" y="2690649"/>
            <a:ext cx="1730100" cy="2018700"/>
          </a:xfrm>
          <a:prstGeom prst="rect">
            <a:avLst/>
          </a:prstGeom>
          <a:noFill/>
          <a:ln cap="flat" cmpd="sng" w="12700">
            <a:solidFill>
              <a:srgbClr val="5B9CD5"/>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ctr">
              <a:spcBef>
                <a:spcPts val="0"/>
              </a:spcBef>
              <a:spcAft>
                <a:spcPts val="0"/>
              </a:spcAft>
              <a:buNone/>
            </a:pPr>
            <a:r>
              <a:rPr b="0" i="0" lang="en-GB" sz="900" u="none" cap="none" strike="noStrike">
                <a:solidFill>
                  <a:srgbClr val="5B9CD5"/>
                </a:solidFill>
                <a:latin typeface="Arial"/>
                <a:ea typeface="Arial"/>
                <a:cs typeface="Arial"/>
                <a:sym typeface="Arial"/>
              </a:rPr>
              <a:t>Availability Zone 3</a:t>
            </a:r>
            <a:endParaRPr sz="1100"/>
          </a:p>
        </p:txBody>
      </p:sp>
      <p:sp>
        <p:nvSpPr>
          <p:cNvPr id="678" name="Google Shape;678;p65"/>
          <p:cNvSpPr/>
          <p:nvPr/>
        </p:nvSpPr>
        <p:spPr>
          <a:xfrm rot="5400000">
            <a:off x="8813622" y="489052"/>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65"/>
          <p:cNvSpPr txBox="1"/>
          <p:nvPr>
            <p:ph idx="4294967295" type="title"/>
          </p:nvPr>
        </p:nvSpPr>
        <p:spPr>
          <a:xfrm>
            <a:off x="784850" y="445025"/>
            <a:ext cx="7352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2600">
                <a:latin typeface="Montserrat"/>
                <a:ea typeface="Montserrat"/>
                <a:cs typeface="Montserrat"/>
                <a:sym typeface="Montserrat"/>
              </a:rPr>
              <a:t>Database Availability — Failover Example</a:t>
            </a:r>
            <a:endParaRPr b="1" sz="2600">
              <a:latin typeface="Montserrat"/>
              <a:ea typeface="Montserrat"/>
              <a:cs typeface="Montserrat"/>
              <a:sym typeface="Montserrat"/>
            </a:endParaRPr>
          </a:p>
        </p:txBody>
      </p:sp>
      <p:sp>
        <p:nvSpPr>
          <p:cNvPr id="680" name="Google Shape;680;p65"/>
          <p:cNvSpPr/>
          <p:nvPr/>
        </p:nvSpPr>
        <p:spPr>
          <a:xfrm rot="5400000">
            <a:off x="154262" y="412862"/>
            <a:ext cx="328525" cy="637026"/>
          </a:xfrm>
          <a:custGeom>
            <a:rect b="b" l="l" r="r" t="t"/>
            <a:pathLst>
              <a:path extrusionOk="0" h="63433" w="9696">
                <a:moveTo>
                  <a:pt x="0" y="0"/>
                </a:moveTo>
                <a:lnTo>
                  <a:pt x="0" y="63432"/>
                </a:lnTo>
                <a:lnTo>
                  <a:pt x="9695" y="63432"/>
                </a:lnTo>
                <a:lnTo>
                  <a:pt x="96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65"/>
          <p:cNvSpPr/>
          <p:nvPr/>
        </p:nvSpPr>
        <p:spPr>
          <a:xfrm rot="5400000">
            <a:off x="8813622" y="565252"/>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65"/>
          <p:cNvSpPr/>
          <p:nvPr/>
        </p:nvSpPr>
        <p:spPr>
          <a:xfrm>
            <a:off x="0"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Project Context</a:t>
            </a:r>
            <a:endParaRPr b="1" sz="800">
              <a:solidFill>
                <a:schemeClr val="dk1"/>
              </a:solidFill>
              <a:latin typeface="Montserrat"/>
              <a:ea typeface="Montserrat"/>
              <a:cs typeface="Montserrat"/>
              <a:sym typeface="Montserrat"/>
            </a:endParaRPr>
          </a:p>
        </p:txBody>
      </p:sp>
      <p:sp>
        <p:nvSpPr>
          <p:cNvPr id="683" name="Google Shape;683;p65"/>
          <p:cNvSpPr/>
          <p:nvPr/>
        </p:nvSpPr>
        <p:spPr>
          <a:xfrm>
            <a:off x="1515231"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Solution Overview</a:t>
            </a:r>
            <a:endParaRPr b="1" sz="800">
              <a:solidFill>
                <a:schemeClr val="dk1"/>
              </a:solidFill>
              <a:latin typeface="Montserrat"/>
              <a:ea typeface="Montserrat"/>
              <a:cs typeface="Montserrat"/>
              <a:sym typeface="Montserrat"/>
            </a:endParaRPr>
          </a:p>
        </p:txBody>
      </p:sp>
      <p:sp>
        <p:nvSpPr>
          <p:cNvPr id="684" name="Google Shape;684;p65"/>
          <p:cNvSpPr/>
          <p:nvPr/>
        </p:nvSpPr>
        <p:spPr>
          <a:xfrm>
            <a:off x="3030474"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Maintainability</a:t>
            </a:r>
            <a:endParaRPr b="1" sz="800">
              <a:solidFill>
                <a:schemeClr val="dk1"/>
              </a:solidFill>
              <a:latin typeface="Montserrat"/>
              <a:ea typeface="Montserrat"/>
              <a:cs typeface="Montserrat"/>
              <a:sym typeface="Montserrat"/>
            </a:endParaRPr>
          </a:p>
        </p:txBody>
      </p:sp>
      <p:sp>
        <p:nvSpPr>
          <p:cNvPr id="685" name="Google Shape;685;p65"/>
          <p:cNvSpPr/>
          <p:nvPr/>
        </p:nvSpPr>
        <p:spPr>
          <a:xfrm>
            <a:off x="4545716" y="4884900"/>
            <a:ext cx="1515300" cy="258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rgbClr val="FFFFFF"/>
                </a:solidFill>
                <a:latin typeface="Montserrat"/>
                <a:ea typeface="Montserrat"/>
                <a:cs typeface="Montserrat"/>
                <a:sym typeface="Montserrat"/>
              </a:rPr>
              <a:t>Availability</a:t>
            </a:r>
            <a:endParaRPr b="1" sz="800">
              <a:solidFill>
                <a:srgbClr val="FFFFFF"/>
              </a:solidFill>
              <a:latin typeface="Montserrat"/>
              <a:ea typeface="Montserrat"/>
              <a:cs typeface="Montserrat"/>
              <a:sym typeface="Montserrat"/>
            </a:endParaRPr>
          </a:p>
        </p:txBody>
      </p:sp>
      <p:sp>
        <p:nvSpPr>
          <p:cNvPr id="686" name="Google Shape;686;p65"/>
          <p:cNvSpPr/>
          <p:nvPr/>
        </p:nvSpPr>
        <p:spPr>
          <a:xfrm>
            <a:off x="6060958"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Security</a:t>
            </a:r>
            <a:endParaRPr b="1" sz="800">
              <a:solidFill>
                <a:schemeClr val="dk1"/>
              </a:solidFill>
              <a:latin typeface="Montserrat"/>
              <a:ea typeface="Montserrat"/>
              <a:cs typeface="Montserrat"/>
              <a:sym typeface="Montserrat"/>
            </a:endParaRPr>
          </a:p>
        </p:txBody>
      </p:sp>
      <p:sp>
        <p:nvSpPr>
          <p:cNvPr id="687" name="Google Shape;687;p65"/>
          <p:cNvSpPr/>
          <p:nvPr/>
        </p:nvSpPr>
        <p:spPr>
          <a:xfrm>
            <a:off x="7576200" y="4884900"/>
            <a:ext cx="15678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dk1"/>
                </a:solidFill>
                <a:latin typeface="Montserrat"/>
                <a:ea typeface="Montserrat"/>
                <a:cs typeface="Montserrat"/>
                <a:sym typeface="Montserrat"/>
              </a:rPr>
              <a:t>Performance</a:t>
            </a:r>
            <a:endParaRPr b="1" sz="800">
              <a:solidFill>
                <a:schemeClr val="dk1"/>
              </a:solidFill>
              <a:latin typeface="Montserrat"/>
              <a:ea typeface="Montserrat"/>
              <a:cs typeface="Montserrat"/>
              <a:sym typeface="Montserrat"/>
            </a:endParaRPr>
          </a:p>
        </p:txBody>
      </p:sp>
      <p:pic>
        <p:nvPicPr>
          <p:cNvPr id="688" name="Google Shape;688;p65"/>
          <p:cNvPicPr preferRelativeResize="0"/>
          <p:nvPr/>
        </p:nvPicPr>
        <p:blipFill>
          <a:blip r:embed="rId3">
            <a:alphaModFix/>
          </a:blip>
          <a:stretch>
            <a:fillRect/>
          </a:stretch>
        </p:blipFill>
        <p:spPr>
          <a:xfrm>
            <a:off x="3622440" y="3072011"/>
            <a:ext cx="499075" cy="499075"/>
          </a:xfrm>
          <a:prstGeom prst="rect">
            <a:avLst/>
          </a:prstGeom>
          <a:noFill/>
          <a:ln>
            <a:noFill/>
          </a:ln>
        </p:spPr>
      </p:pic>
      <p:sp>
        <p:nvSpPr>
          <p:cNvPr id="689" name="Google Shape;689;p65"/>
          <p:cNvSpPr txBox="1"/>
          <p:nvPr/>
        </p:nvSpPr>
        <p:spPr>
          <a:xfrm>
            <a:off x="3103375" y="3571088"/>
            <a:ext cx="1537200" cy="20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latin typeface="Montserrat"/>
                <a:ea typeface="Montserrat"/>
                <a:cs typeface="Montserrat"/>
                <a:sym typeface="Montserrat"/>
              </a:rPr>
              <a:t>Aurora (Read Replica 1)</a:t>
            </a:r>
            <a:endParaRPr sz="800">
              <a:latin typeface="Montserrat"/>
              <a:ea typeface="Montserrat"/>
              <a:cs typeface="Montserrat"/>
              <a:sym typeface="Montserrat"/>
            </a:endParaRPr>
          </a:p>
        </p:txBody>
      </p:sp>
      <p:pic>
        <p:nvPicPr>
          <p:cNvPr id="690" name="Google Shape;690;p65"/>
          <p:cNvPicPr preferRelativeResize="0"/>
          <p:nvPr/>
        </p:nvPicPr>
        <p:blipFill>
          <a:blip r:embed="rId3">
            <a:alphaModFix/>
          </a:blip>
          <a:stretch>
            <a:fillRect/>
          </a:stretch>
        </p:blipFill>
        <p:spPr>
          <a:xfrm>
            <a:off x="6474790" y="3072011"/>
            <a:ext cx="499075" cy="499075"/>
          </a:xfrm>
          <a:prstGeom prst="rect">
            <a:avLst/>
          </a:prstGeom>
          <a:noFill/>
          <a:ln>
            <a:noFill/>
          </a:ln>
        </p:spPr>
      </p:pic>
      <p:sp>
        <p:nvSpPr>
          <p:cNvPr id="691" name="Google Shape;691;p65"/>
          <p:cNvSpPr txBox="1"/>
          <p:nvPr/>
        </p:nvSpPr>
        <p:spPr>
          <a:xfrm>
            <a:off x="5955725" y="3571088"/>
            <a:ext cx="1537200" cy="20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latin typeface="Montserrat"/>
                <a:ea typeface="Montserrat"/>
                <a:cs typeface="Montserrat"/>
                <a:sym typeface="Montserrat"/>
              </a:rPr>
              <a:t>Aurora (Read Replica 2)</a:t>
            </a:r>
            <a:endParaRPr sz="800">
              <a:latin typeface="Montserrat"/>
              <a:ea typeface="Montserrat"/>
              <a:cs typeface="Montserrat"/>
              <a:sym typeface="Montserrat"/>
            </a:endParaRPr>
          </a:p>
        </p:txBody>
      </p:sp>
      <p:sp>
        <p:nvSpPr>
          <p:cNvPr id="692" name="Google Shape;692;p65"/>
          <p:cNvSpPr/>
          <p:nvPr/>
        </p:nvSpPr>
        <p:spPr>
          <a:xfrm>
            <a:off x="3158400" y="1081500"/>
            <a:ext cx="2951100" cy="903300"/>
          </a:xfrm>
          <a:prstGeom prst="rect">
            <a:avLst/>
          </a:prstGeom>
          <a:noFill/>
          <a:ln cap="flat" cmpd="sng" w="12700">
            <a:solidFill>
              <a:srgbClr val="D86613"/>
            </a:solidFill>
            <a:prstDash val="solid"/>
            <a:miter lim="800000"/>
            <a:headEnd len="sm" w="sm" type="none"/>
            <a:tailEnd len="sm" w="sm" type="none"/>
          </a:ln>
        </p:spPr>
        <p:txBody>
          <a:bodyPr anchorCtr="0" anchor="t" bIns="34275" lIns="377175" spcFirstLastPara="1" rIns="68575" wrap="square" tIns="68575">
            <a:noAutofit/>
          </a:bodyPr>
          <a:lstStyle/>
          <a:p>
            <a:pPr indent="0" lvl="0" marL="0" marR="0" rtl="0" algn="l">
              <a:spcBef>
                <a:spcPts val="0"/>
              </a:spcBef>
              <a:spcAft>
                <a:spcPts val="0"/>
              </a:spcAft>
              <a:buNone/>
            </a:pPr>
            <a:r>
              <a:rPr lang="en-GB" sz="900">
                <a:solidFill>
                  <a:srgbClr val="D86613"/>
                </a:solidFill>
              </a:rPr>
              <a:t>ECS Fargate Container Cluster</a:t>
            </a:r>
            <a:endParaRPr sz="1100"/>
          </a:p>
        </p:txBody>
      </p:sp>
      <p:pic>
        <p:nvPicPr>
          <p:cNvPr id="693" name="Google Shape;693;p65"/>
          <p:cNvPicPr preferRelativeResize="0"/>
          <p:nvPr/>
        </p:nvPicPr>
        <p:blipFill>
          <a:blip r:embed="rId4">
            <a:alphaModFix/>
          </a:blip>
          <a:stretch>
            <a:fillRect/>
          </a:stretch>
        </p:blipFill>
        <p:spPr>
          <a:xfrm>
            <a:off x="3792463" y="1263463"/>
            <a:ext cx="457200" cy="457200"/>
          </a:xfrm>
          <a:prstGeom prst="rect">
            <a:avLst/>
          </a:prstGeom>
          <a:noFill/>
          <a:ln>
            <a:noFill/>
          </a:ln>
        </p:spPr>
      </p:pic>
      <p:pic>
        <p:nvPicPr>
          <p:cNvPr id="694" name="Google Shape;694;p65"/>
          <p:cNvPicPr preferRelativeResize="0"/>
          <p:nvPr/>
        </p:nvPicPr>
        <p:blipFill>
          <a:blip r:embed="rId5">
            <a:alphaModFix/>
          </a:blip>
          <a:stretch>
            <a:fillRect/>
          </a:stretch>
        </p:blipFill>
        <p:spPr>
          <a:xfrm>
            <a:off x="3158375" y="1081500"/>
            <a:ext cx="285750" cy="285750"/>
          </a:xfrm>
          <a:prstGeom prst="rect">
            <a:avLst/>
          </a:prstGeom>
          <a:noFill/>
          <a:ln>
            <a:noFill/>
          </a:ln>
        </p:spPr>
      </p:pic>
      <p:pic>
        <p:nvPicPr>
          <p:cNvPr id="695" name="Google Shape;695;p65"/>
          <p:cNvPicPr preferRelativeResize="0"/>
          <p:nvPr/>
        </p:nvPicPr>
        <p:blipFill>
          <a:blip r:embed="rId4">
            <a:alphaModFix/>
          </a:blip>
          <a:stretch>
            <a:fillRect/>
          </a:stretch>
        </p:blipFill>
        <p:spPr>
          <a:xfrm>
            <a:off x="5042163" y="1263475"/>
            <a:ext cx="457200" cy="457200"/>
          </a:xfrm>
          <a:prstGeom prst="rect">
            <a:avLst/>
          </a:prstGeom>
          <a:noFill/>
          <a:ln>
            <a:noFill/>
          </a:ln>
        </p:spPr>
      </p:pic>
      <p:sp>
        <p:nvSpPr>
          <p:cNvPr id="696" name="Google Shape;696;p65"/>
          <p:cNvSpPr txBox="1"/>
          <p:nvPr/>
        </p:nvSpPr>
        <p:spPr>
          <a:xfrm>
            <a:off x="3385375" y="1615700"/>
            <a:ext cx="1271400" cy="32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latin typeface="Montserrat"/>
                <a:ea typeface="Montserrat"/>
                <a:cs typeface="Montserrat"/>
                <a:sym typeface="Montserrat"/>
              </a:rPr>
              <a:t>Transaction Processor</a:t>
            </a:r>
            <a:endParaRPr sz="800">
              <a:latin typeface="Montserrat"/>
              <a:ea typeface="Montserrat"/>
              <a:cs typeface="Montserrat"/>
              <a:sym typeface="Montserrat"/>
            </a:endParaRPr>
          </a:p>
        </p:txBody>
      </p:sp>
      <p:sp>
        <p:nvSpPr>
          <p:cNvPr id="697" name="Google Shape;697;p65"/>
          <p:cNvSpPr txBox="1"/>
          <p:nvPr/>
        </p:nvSpPr>
        <p:spPr>
          <a:xfrm>
            <a:off x="4635075" y="1615700"/>
            <a:ext cx="1271400" cy="32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latin typeface="Montserrat"/>
                <a:ea typeface="Montserrat"/>
                <a:cs typeface="Montserrat"/>
                <a:sym typeface="Montserrat"/>
              </a:rPr>
              <a:t>Customer Aggregation</a:t>
            </a:r>
            <a:endParaRPr sz="800">
              <a:latin typeface="Montserrat"/>
              <a:ea typeface="Montserrat"/>
              <a:cs typeface="Montserrat"/>
              <a:sym typeface="Montserrat"/>
            </a:endParaRPr>
          </a:p>
        </p:txBody>
      </p:sp>
      <p:cxnSp>
        <p:nvCxnSpPr>
          <p:cNvPr id="698" name="Google Shape;698;p65"/>
          <p:cNvCxnSpPr>
            <a:stCxn id="692" idx="2"/>
            <a:endCxn id="676" idx="0"/>
          </p:cNvCxnSpPr>
          <p:nvPr/>
        </p:nvCxnSpPr>
        <p:spPr>
          <a:xfrm rot="5400000">
            <a:off x="3900000" y="1956750"/>
            <a:ext cx="705900" cy="762000"/>
          </a:xfrm>
          <a:prstGeom prst="bentConnector3">
            <a:avLst>
              <a:gd fmla="val 49998" name="adj1"/>
            </a:avLst>
          </a:prstGeom>
          <a:noFill/>
          <a:ln cap="flat" cmpd="sng" w="9525">
            <a:solidFill>
              <a:schemeClr val="dk1"/>
            </a:solidFill>
            <a:prstDash val="solid"/>
            <a:round/>
            <a:headEnd len="med" w="med" type="none"/>
            <a:tailEnd len="med" w="med" type="triangle"/>
          </a:ln>
        </p:spPr>
      </p:cxnSp>
      <p:cxnSp>
        <p:nvCxnSpPr>
          <p:cNvPr id="699" name="Google Shape;699;p65"/>
          <p:cNvCxnSpPr>
            <a:stCxn id="692" idx="2"/>
            <a:endCxn id="677" idx="0"/>
          </p:cNvCxnSpPr>
          <p:nvPr/>
        </p:nvCxnSpPr>
        <p:spPr>
          <a:xfrm flipH="1" rot="-5400000">
            <a:off x="5326200" y="1292550"/>
            <a:ext cx="705900" cy="2090400"/>
          </a:xfrm>
          <a:prstGeom prst="bentConnector3">
            <a:avLst>
              <a:gd fmla="val 49996" name="adj1"/>
            </a:avLst>
          </a:prstGeom>
          <a:noFill/>
          <a:ln cap="flat" cmpd="sng" w="9525">
            <a:solidFill>
              <a:schemeClr val="dk1"/>
            </a:solidFill>
            <a:prstDash val="solid"/>
            <a:round/>
            <a:headEnd len="med" w="med" type="none"/>
            <a:tailEnd len="med" w="med" type="triangle"/>
          </a:ln>
        </p:spPr>
      </p:cxnSp>
      <p:sp>
        <p:nvSpPr>
          <p:cNvPr id="700" name="Google Shape;700;p65"/>
          <p:cNvSpPr txBox="1"/>
          <p:nvPr/>
        </p:nvSpPr>
        <p:spPr>
          <a:xfrm>
            <a:off x="4724175" y="2115238"/>
            <a:ext cx="1093200" cy="203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800">
                <a:latin typeface="Montserrat"/>
                <a:ea typeface="Montserrat"/>
                <a:cs typeface="Montserrat"/>
                <a:sym typeface="Montserrat"/>
              </a:rPr>
              <a:t>Read Operations</a:t>
            </a:r>
            <a:endParaRPr sz="800">
              <a:latin typeface="Montserrat"/>
              <a:ea typeface="Montserrat"/>
              <a:cs typeface="Montserrat"/>
              <a:sym typeface="Montserrat"/>
            </a:endParaRPr>
          </a:p>
        </p:txBody>
      </p:sp>
      <p:sp>
        <p:nvSpPr>
          <p:cNvPr id="701" name="Google Shape;701;p65"/>
          <p:cNvSpPr/>
          <p:nvPr/>
        </p:nvSpPr>
        <p:spPr>
          <a:xfrm>
            <a:off x="722825" y="2690671"/>
            <a:ext cx="1730100" cy="2018700"/>
          </a:xfrm>
          <a:prstGeom prst="rect">
            <a:avLst/>
          </a:prstGeom>
          <a:noFill/>
          <a:ln cap="flat" cmpd="sng" w="12700">
            <a:solidFill>
              <a:srgbClr val="5B9CD5"/>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ctr">
              <a:spcBef>
                <a:spcPts val="0"/>
              </a:spcBef>
              <a:spcAft>
                <a:spcPts val="0"/>
              </a:spcAft>
              <a:buNone/>
            </a:pPr>
            <a:r>
              <a:rPr b="0" i="0" lang="en-GB" sz="900" u="none" cap="none" strike="noStrike">
                <a:solidFill>
                  <a:srgbClr val="5B9CD5"/>
                </a:solidFill>
                <a:latin typeface="Arial"/>
                <a:ea typeface="Arial"/>
                <a:cs typeface="Arial"/>
                <a:sym typeface="Arial"/>
              </a:rPr>
              <a:t>Availability Zone 1</a:t>
            </a:r>
            <a:endParaRPr sz="1100"/>
          </a:p>
        </p:txBody>
      </p:sp>
      <p:pic>
        <p:nvPicPr>
          <p:cNvPr id="702" name="Google Shape;702;p65"/>
          <p:cNvPicPr preferRelativeResize="0"/>
          <p:nvPr/>
        </p:nvPicPr>
        <p:blipFill>
          <a:blip r:embed="rId3">
            <a:alphaModFix/>
          </a:blip>
          <a:stretch>
            <a:fillRect/>
          </a:stretch>
        </p:blipFill>
        <p:spPr>
          <a:xfrm>
            <a:off x="1338340" y="3072011"/>
            <a:ext cx="499075" cy="499075"/>
          </a:xfrm>
          <a:prstGeom prst="rect">
            <a:avLst/>
          </a:prstGeom>
          <a:noFill/>
          <a:ln>
            <a:noFill/>
          </a:ln>
        </p:spPr>
      </p:pic>
      <p:sp>
        <p:nvSpPr>
          <p:cNvPr id="703" name="Google Shape;703;p65"/>
          <p:cNvSpPr/>
          <p:nvPr/>
        </p:nvSpPr>
        <p:spPr>
          <a:xfrm>
            <a:off x="549325" y="3990675"/>
            <a:ext cx="7352100" cy="600600"/>
          </a:xfrm>
          <a:prstGeom prst="roundRect">
            <a:avLst>
              <a:gd fmla="val 16667" name="adj"/>
            </a:avLst>
          </a:pr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65"/>
          <p:cNvSpPr/>
          <p:nvPr/>
        </p:nvSpPr>
        <p:spPr>
          <a:xfrm>
            <a:off x="1250288" y="4007700"/>
            <a:ext cx="314395" cy="396175"/>
          </a:xfrm>
          <a:prstGeom prst="flowChartMagneticDisk">
            <a:avLst/>
          </a:prstGeom>
          <a:solidFill>
            <a:srgbClr val="B7B7B7"/>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65"/>
          <p:cNvSpPr/>
          <p:nvPr/>
        </p:nvSpPr>
        <p:spPr>
          <a:xfrm>
            <a:off x="1611065" y="4007700"/>
            <a:ext cx="314395" cy="396175"/>
          </a:xfrm>
          <a:prstGeom prst="flowChartMagneticDisk">
            <a:avLst/>
          </a:prstGeom>
          <a:solidFill>
            <a:srgbClr val="B7B7B7"/>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65"/>
          <p:cNvSpPr/>
          <p:nvPr/>
        </p:nvSpPr>
        <p:spPr>
          <a:xfrm>
            <a:off x="3534361" y="4007700"/>
            <a:ext cx="314395" cy="396175"/>
          </a:xfrm>
          <a:prstGeom prst="flowChartMagneticDisk">
            <a:avLst/>
          </a:prstGeom>
          <a:solidFill>
            <a:srgbClr val="B7B7B7"/>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65"/>
          <p:cNvSpPr/>
          <p:nvPr/>
        </p:nvSpPr>
        <p:spPr>
          <a:xfrm>
            <a:off x="3895138" y="4007700"/>
            <a:ext cx="314395" cy="396175"/>
          </a:xfrm>
          <a:prstGeom prst="flowChartMagneticDisk">
            <a:avLst/>
          </a:prstGeom>
          <a:solidFill>
            <a:srgbClr val="B7B7B7"/>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65"/>
          <p:cNvSpPr/>
          <p:nvPr/>
        </p:nvSpPr>
        <p:spPr>
          <a:xfrm>
            <a:off x="6386747" y="4007700"/>
            <a:ext cx="314395" cy="396175"/>
          </a:xfrm>
          <a:prstGeom prst="flowChartMagneticDisk">
            <a:avLst/>
          </a:prstGeom>
          <a:solidFill>
            <a:srgbClr val="B7B7B7"/>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65"/>
          <p:cNvSpPr/>
          <p:nvPr/>
        </p:nvSpPr>
        <p:spPr>
          <a:xfrm>
            <a:off x="6747524" y="4007700"/>
            <a:ext cx="314395" cy="396175"/>
          </a:xfrm>
          <a:prstGeom prst="flowChartMagneticDisk">
            <a:avLst/>
          </a:prstGeom>
          <a:solidFill>
            <a:srgbClr val="B7B7B7"/>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65"/>
          <p:cNvSpPr txBox="1"/>
          <p:nvPr/>
        </p:nvSpPr>
        <p:spPr>
          <a:xfrm>
            <a:off x="8016875" y="3990679"/>
            <a:ext cx="1093200" cy="28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800">
                <a:latin typeface="Montserrat"/>
                <a:ea typeface="Montserrat"/>
                <a:cs typeface="Montserrat"/>
                <a:sym typeface="Montserrat"/>
              </a:rPr>
              <a:t>Aurora Data Cluster Volume</a:t>
            </a:r>
            <a:endParaRPr b="1" sz="800">
              <a:latin typeface="Montserrat"/>
              <a:ea typeface="Montserrat"/>
              <a:cs typeface="Montserrat"/>
              <a:sym typeface="Montserrat"/>
            </a:endParaRPr>
          </a:p>
        </p:txBody>
      </p:sp>
      <p:sp>
        <p:nvSpPr>
          <p:cNvPr id="711" name="Google Shape;711;p65"/>
          <p:cNvSpPr txBox="1"/>
          <p:nvPr/>
        </p:nvSpPr>
        <p:spPr>
          <a:xfrm>
            <a:off x="819275" y="3571088"/>
            <a:ext cx="1537200" cy="20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latin typeface="Montserrat"/>
                <a:ea typeface="Montserrat"/>
                <a:cs typeface="Montserrat"/>
                <a:sym typeface="Montserrat"/>
              </a:rPr>
              <a:t>Aurora (Write Instance)</a:t>
            </a:r>
            <a:endParaRPr sz="800">
              <a:latin typeface="Montserrat"/>
              <a:ea typeface="Montserrat"/>
              <a:cs typeface="Montserrat"/>
              <a:sym typeface="Montserrat"/>
            </a:endParaRPr>
          </a:p>
        </p:txBody>
      </p:sp>
      <p:cxnSp>
        <p:nvCxnSpPr>
          <p:cNvPr id="712" name="Google Shape;712;p65"/>
          <p:cNvCxnSpPr/>
          <p:nvPr/>
        </p:nvCxnSpPr>
        <p:spPr>
          <a:xfrm flipH="1">
            <a:off x="1587900" y="1533150"/>
            <a:ext cx="1570500" cy="1157400"/>
          </a:xfrm>
          <a:prstGeom prst="bentConnector2">
            <a:avLst/>
          </a:prstGeom>
          <a:noFill/>
          <a:ln cap="flat" cmpd="sng" w="9525">
            <a:solidFill>
              <a:schemeClr val="dk1"/>
            </a:solidFill>
            <a:prstDash val="solid"/>
            <a:round/>
            <a:headEnd len="med" w="med" type="none"/>
            <a:tailEnd len="med" w="med" type="triangle"/>
          </a:ln>
        </p:spPr>
      </p:cxnSp>
      <p:sp>
        <p:nvSpPr>
          <p:cNvPr id="713" name="Google Shape;713;p65"/>
          <p:cNvSpPr txBox="1"/>
          <p:nvPr/>
        </p:nvSpPr>
        <p:spPr>
          <a:xfrm>
            <a:off x="1826550" y="1329625"/>
            <a:ext cx="1093200" cy="203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800">
                <a:latin typeface="Montserrat"/>
                <a:ea typeface="Montserrat"/>
                <a:cs typeface="Montserrat"/>
                <a:sym typeface="Montserrat"/>
              </a:rPr>
              <a:t>Write Operations</a:t>
            </a:r>
            <a:endParaRPr sz="800">
              <a:latin typeface="Montserrat"/>
              <a:ea typeface="Montserrat"/>
              <a:cs typeface="Montserrat"/>
              <a:sym typeface="Montserrat"/>
            </a:endParaRPr>
          </a:p>
        </p:txBody>
      </p:sp>
      <p:sp>
        <p:nvSpPr>
          <p:cNvPr id="714" name="Google Shape;714;p65"/>
          <p:cNvSpPr txBox="1"/>
          <p:nvPr/>
        </p:nvSpPr>
        <p:spPr>
          <a:xfrm>
            <a:off x="6177725" y="4402877"/>
            <a:ext cx="10932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latin typeface="Montserrat"/>
                <a:ea typeface="Montserrat"/>
                <a:cs typeface="Montserrat"/>
                <a:sym typeface="Montserrat"/>
              </a:rPr>
              <a:t>Data copies</a:t>
            </a:r>
            <a:endParaRPr b="1" sz="800">
              <a:latin typeface="Montserrat"/>
              <a:ea typeface="Montserrat"/>
              <a:cs typeface="Montserrat"/>
              <a:sym typeface="Montserrat"/>
            </a:endParaRPr>
          </a:p>
        </p:txBody>
      </p:sp>
      <p:sp>
        <p:nvSpPr>
          <p:cNvPr id="715" name="Google Shape;715;p65"/>
          <p:cNvSpPr txBox="1"/>
          <p:nvPr/>
        </p:nvSpPr>
        <p:spPr>
          <a:xfrm>
            <a:off x="3325350" y="4402877"/>
            <a:ext cx="10932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latin typeface="Montserrat"/>
                <a:ea typeface="Montserrat"/>
                <a:cs typeface="Montserrat"/>
                <a:sym typeface="Montserrat"/>
              </a:rPr>
              <a:t>Data copies</a:t>
            </a:r>
            <a:endParaRPr b="1" sz="800">
              <a:latin typeface="Montserrat"/>
              <a:ea typeface="Montserrat"/>
              <a:cs typeface="Montserrat"/>
              <a:sym typeface="Montserrat"/>
            </a:endParaRPr>
          </a:p>
        </p:txBody>
      </p:sp>
      <p:sp>
        <p:nvSpPr>
          <p:cNvPr id="716" name="Google Shape;716;p65"/>
          <p:cNvSpPr txBox="1"/>
          <p:nvPr/>
        </p:nvSpPr>
        <p:spPr>
          <a:xfrm>
            <a:off x="1041288" y="4402877"/>
            <a:ext cx="10932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latin typeface="Montserrat"/>
                <a:ea typeface="Montserrat"/>
                <a:cs typeface="Montserrat"/>
                <a:sym typeface="Montserrat"/>
              </a:rPr>
              <a:t>Data copies</a:t>
            </a:r>
            <a:endParaRPr b="1" sz="800">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66"/>
          <p:cNvSpPr/>
          <p:nvPr/>
        </p:nvSpPr>
        <p:spPr>
          <a:xfrm>
            <a:off x="3006907" y="2690671"/>
            <a:ext cx="1730100" cy="2018700"/>
          </a:xfrm>
          <a:prstGeom prst="rect">
            <a:avLst/>
          </a:prstGeom>
          <a:noFill/>
          <a:ln cap="flat" cmpd="sng" w="12700">
            <a:solidFill>
              <a:srgbClr val="5B9CD5"/>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ctr">
              <a:spcBef>
                <a:spcPts val="0"/>
              </a:spcBef>
              <a:spcAft>
                <a:spcPts val="0"/>
              </a:spcAft>
              <a:buNone/>
            </a:pPr>
            <a:r>
              <a:rPr b="0" i="0" lang="en-GB" sz="900" u="none" cap="none" strike="noStrike">
                <a:solidFill>
                  <a:srgbClr val="5B9CD5"/>
                </a:solidFill>
                <a:latin typeface="Arial"/>
                <a:ea typeface="Arial"/>
                <a:cs typeface="Arial"/>
                <a:sym typeface="Arial"/>
              </a:rPr>
              <a:t>Availability Zone 2</a:t>
            </a:r>
            <a:endParaRPr sz="1100"/>
          </a:p>
        </p:txBody>
      </p:sp>
      <p:sp>
        <p:nvSpPr>
          <p:cNvPr id="722" name="Google Shape;722;p66"/>
          <p:cNvSpPr/>
          <p:nvPr/>
        </p:nvSpPr>
        <p:spPr>
          <a:xfrm>
            <a:off x="5859274" y="2690649"/>
            <a:ext cx="1730100" cy="2018700"/>
          </a:xfrm>
          <a:prstGeom prst="rect">
            <a:avLst/>
          </a:prstGeom>
          <a:noFill/>
          <a:ln cap="flat" cmpd="sng" w="12700">
            <a:solidFill>
              <a:srgbClr val="5B9CD5"/>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ctr">
              <a:spcBef>
                <a:spcPts val="0"/>
              </a:spcBef>
              <a:spcAft>
                <a:spcPts val="0"/>
              </a:spcAft>
              <a:buNone/>
            </a:pPr>
            <a:r>
              <a:rPr b="0" i="0" lang="en-GB" sz="900" u="none" cap="none" strike="noStrike">
                <a:solidFill>
                  <a:srgbClr val="5B9CD5"/>
                </a:solidFill>
                <a:latin typeface="Arial"/>
                <a:ea typeface="Arial"/>
                <a:cs typeface="Arial"/>
                <a:sym typeface="Arial"/>
              </a:rPr>
              <a:t>Availability Zone 3</a:t>
            </a:r>
            <a:endParaRPr sz="1100"/>
          </a:p>
        </p:txBody>
      </p:sp>
      <p:sp>
        <p:nvSpPr>
          <p:cNvPr id="723" name="Google Shape;723;p66"/>
          <p:cNvSpPr/>
          <p:nvPr/>
        </p:nvSpPr>
        <p:spPr>
          <a:xfrm rot="5400000">
            <a:off x="8813622" y="489052"/>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66"/>
          <p:cNvSpPr txBox="1"/>
          <p:nvPr>
            <p:ph idx="4294967295" type="title"/>
          </p:nvPr>
        </p:nvSpPr>
        <p:spPr>
          <a:xfrm>
            <a:off x="784850" y="445025"/>
            <a:ext cx="7352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2600">
                <a:latin typeface="Montserrat"/>
                <a:ea typeface="Montserrat"/>
                <a:cs typeface="Montserrat"/>
                <a:sym typeface="Montserrat"/>
              </a:rPr>
              <a:t>Database Availability — Failover Example</a:t>
            </a:r>
            <a:endParaRPr b="1" sz="2600">
              <a:latin typeface="Montserrat"/>
              <a:ea typeface="Montserrat"/>
              <a:cs typeface="Montserrat"/>
              <a:sym typeface="Montserrat"/>
            </a:endParaRPr>
          </a:p>
        </p:txBody>
      </p:sp>
      <p:sp>
        <p:nvSpPr>
          <p:cNvPr id="725" name="Google Shape;725;p66"/>
          <p:cNvSpPr/>
          <p:nvPr/>
        </p:nvSpPr>
        <p:spPr>
          <a:xfrm rot="5400000">
            <a:off x="154262" y="412862"/>
            <a:ext cx="328525" cy="637026"/>
          </a:xfrm>
          <a:custGeom>
            <a:rect b="b" l="l" r="r" t="t"/>
            <a:pathLst>
              <a:path extrusionOk="0" h="63433" w="9696">
                <a:moveTo>
                  <a:pt x="0" y="0"/>
                </a:moveTo>
                <a:lnTo>
                  <a:pt x="0" y="63432"/>
                </a:lnTo>
                <a:lnTo>
                  <a:pt x="9695" y="63432"/>
                </a:lnTo>
                <a:lnTo>
                  <a:pt x="96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66"/>
          <p:cNvSpPr/>
          <p:nvPr/>
        </p:nvSpPr>
        <p:spPr>
          <a:xfrm rot="5400000">
            <a:off x="8813622" y="565252"/>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66"/>
          <p:cNvSpPr/>
          <p:nvPr/>
        </p:nvSpPr>
        <p:spPr>
          <a:xfrm>
            <a:off x="0"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Project Context</a:t>
            </a:r>
            <a:endParaRPr b="1" sz="800">
              <a:solidFill>
                <a:schemeClr val="dk1"/>
              </a:solidFill>
              <a:latin typeface="Montserrat"/>
              <a:ea typeface="Montserrat"/>
              <a:cs typeface="Montserrat"/>
              <a:sym typeface="Montserrat"/>
            </a:endParaRPr>
          </a:p>
        </p:txBody>
      </p:sp>
      <p:sp>
        <p:nvSpPr>
          <p:cNvPr id="728" name="Google Shape;728;p66"/>
          <p:cNvSpPr/>
          <p:nvPr/>
        </p:nvSpPr>
        <p:spPr>
          <a:xfrm>
            <a:off x="1515231"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Solution Overview</a:t>
            </a:r>
            <a:endParaRPr b="1" sz="800">
              <a:solidFill>
                <a:schemeClr val="dk1"/>
              </a:solidFill>
              <a:latin typeface="Montserrat"/>
              <a:ea typeface="Montserrat"/>
              <a:cs typeface="Montserrat"/>
              <a:sym typeface="Montserrat"/>
            </a:endParaRPr>
          </a:p>
        </p:txBody>
      </p:sp>
      <p:sp>
        <p:nvSpPr>
          <p:cNvPr id="729" name="Google Shape;729;p66"/>
          <p:cNvSpPr/>
          <p:nvPr/>
        </p:nvSpPr>
        <p:spPr>
          <a:xfrm>
            <a:off x="3030474"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Maintainability</a:t>
            </a:r>
            <a:endParaRPr b="1" sz="800">
              <a:solidFill>
                <a:schemeClr val="dk1"/>
              </a:solidFill>
              <a:latin typeface="Montserrat"/>
              <a:ea typeface="Montserrat"/>
              <a:cs typeface="Montserrat"/>
              <a:sym typeface="Montserrat"/>
            </a:endParaRPr>
          </a:p>
        </p:txBody>
      </p:sp>
      <p:sp>
        <p:nvSpPr>
          <p:cNvPr id="730" name="Google Shape;730;p66"/>
          <p:cNvSpPr/>
          <p:nvPr/>
        </p:nvSpPr>
        <p:spPr>
          <a:xfrm>
            <a:off x="4545716" y="4884900"/>
            <a:ext cx="1515300" cy="258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rgbClr val="FFFFFF"/>
                </a:solidFill>
                <a:latin typeface="Montserrat"/>
                <a:ea typeface="Montserrat"/>
                <a:cs typeface="Montserrat"/>
                <a:sym typeface="Montserrat"/>
              </a:rPr>
              <a:t>Availability</a:t>
            </a:r>
            <a:endParaRPr b="1" sz="800">
              <a:solidFill>
                <a:srgbClr val="FFFFFF"/>
              </a:solidFill>
              <a:latin typeface="Montserrat"/>
              <a:ea typeface="Montserrat"/>
              <a:cs typeface="Montserrat"/>
              <a:sym typeface="Montserrat"/>
            </a:endParaRPr>
          </a:p>
        </p:txBody>
      </p:sp>
      <p:sp>
        <p:nvSpPr>
          <p:cNvPr id="731" name="Google Shape;731;p66"/>
          <p:cNvSpPr/>
          <p:nvPr/>
        </p:nvSpPr>
        <p:spPr>
          <a:xfrm>
            <a:off x="6060958"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Security</a:t>
            </a:r>
            <a:endParaRPr b="1" sz="800">
              <a:solidFill>
                <a:schemeClr val="dk1"/>
              </a:solidFill>
              <a:latin typeface="Montserrat"/>
              <a:ea typeface="Montserrat"/>
              <a:cs typeface="Montserrat"/>
              <a:sym typeface="Montserrat"/>
            </a:endParaRPr>
          </a:p>
        </p:txBody>
      </p:sp>
      <p:sp>
        <p:nvSpPr>
          <p:cNvPr id="732" name="Google Shape;732;p66"/>
          <p:cNvSpPr/>
          <p:nvPr/>
        </p:nvSpPr>
        <p:spPr>
          <a:xfrm>
            <a:off x="7576200" y="4884900"/>
            <a:ext cx="15678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dk1"/>
                </a:solidFill>
                <a:latin typeface="Montserrat"/>
                <a:ea typeface="Montserrat"/>
                <a:cs typeface="Montserrat"/>
                <a:sym typeface="Montserrat"/>
              </a:rPr>
              <a:t>Performance</a:t>
            </a:r>
            <a:endParaRPr b="1" sz="800">
              <a:solidFill>
                <a:schemeClr val="dk1"/>
              </a:solidFill>
              <a:latin typeface="Montserrat"/>
              <a:ea typeface="Montserrat"/>
              <a:cs typeface="Montserrat"/>
              <a:sym typeface="Montserrat"/>
            </a:endParaRPr>
          </a:p>
        </p:txBody>
      </p:sp>
      <p:pic>
        <p:nvPicPr>
          <p:cNvPr id="733" name="Google Shape;733;p66"/>
          <p:cNvPicPr preferRelativeResize="0"/>
          <p:nvPr/>
        </p:nvPicPr>
        <p:blipFill>
          <a:blip r:embed="rId3">
            <a:alphaModFix/>
          </a:blip>
          <a:stretch>
            <a:fillRect/>
          </a:stretch>
        </p:blipFill>
        <p:spPr>
          <a:xfrm>
            <a:off x="3622440" y="3072011"/>
            <a:ext cx="499075" cy="499075"/>
          </a:xfrm>
          <a:prstGeom prst="rect">
            <a:avLst/>
          </a:prstGeom>
          <a:noFill/>
          <a:ln>
            <a:noFill/>
          </a:ln>
        </p:spPr>
      </p:pic>
      <p:sp>
        <p:nvSpPr>
          <p:cNvPr id="734" name="Google Shape;734;p66"/>
          <p:cNvSpPr txBox="1"/>
          <p:nvPr/>
        </p:nvSpPr>
        <p:spPr>
          <a:xfrm>
            <a:off x="3103375" y="3571088"/>
            <a:ext cx="1537200" cy="20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latin typeface="Montserrat"/>
                <a:ea typeface="Montserrat"/>
                <a:cs typeface="Montserrat"/>
                <a:sym typeface="Montserrat"/>
              </a:rPr>
              <a:t>Aurora </a:t>
            </a:r>
            <a:r>
              <a:rPr b="1" lang="en-GB" sz="800">
                <a:solidFill>
                  <a:srgbClr val="38761D"/>
                </a:solidFill>
                <a:latin typeface="Montserrat"/>
                <a:ea typeface="Montserrat"/>
                <a:cs typeface="Montserrat"/>
                <a:sym typeface="Montserrat"/>
              </a:rPr>
              <a:t>(Write Instance)</a:t>
            </a:r>
            <a:endParaRPr b="1" sz="800">
              <a:solidFill>
                <a:srgbClr val="38761D"/>
              </a:solidFill>
              <a:latin typeface="Montserrat"/>
              <a:ea typeface="Montserrat"/>
              <a:cs typeface="Montserrat"/>
              <a:sym typeface="Montserrat"/>
            </a:endParaRPr>
          </a:p>
        </p:txBody>
      </p:sp>
      <p:pic>
        <p:nvPicPr>
          <p:cNvPr id="735" name="Google Shape;735;p66"/>
          <p:cNvPicPr preferRelativeResize="0"/>
          <p:nvPr/>
        </p:nvPicPr>
        <p:blipFill>
          <a:blip r:embed="rId3">
            <a:alphaModFix/>
          </a:blip>
          <a:stretch>
            <a:fillRect/>
          </a:stretch>
        </p:blipFill>
        <p:spPr>
          <a:xfrm>
            <a:off x="6474790" y="3072011"/>
            <a:ext cx="499075" cy="499075"/>
          </a:xfrm>
          <a:prstGeom prst="rect">
            <a:avLst/>
          </a:prstGeom>
          <a:noFill/>
          <a:ln>
            <a:noFill/>
          </a:ln>
        </p:spPr>
      </p:pic>
      <p:sp>
        <p:nvSpPr>
          <p:cNvPr id="736" name="Google Shape;736;p66"/>
          <p:cNvSpPr txBox="1"/>
          <p:nvPr/>
        </p:nvSpPr>
        <p:spPr>
          <a:xfrm>
            <a:off x="5955725" y="3571088"/>
            <a:ext cx="1537200" cy="20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latin typeface="Montserrat"/>
                <a:ea typeface="Montserrat"/>
                <a:cs typeface="Montserrat"/>
                <a:sym typeface="Montserrat"/>
              </a:rPr>
              <a:t>Aurora (Read Replica 2)</a:t>
            </a:r>
            <a:endParaRPr sz="800">
              <a:latin typeface="Montserrat"/>
              <a:ea typeface="Montserrat"/>
              <a:cs typeface="Montserrat"/>
              <a:sym typeface="Montserrat"/>
            </a:endParaRPr>
          </a:p>
        </p:txBody>
      </p:sp>
      <p:sp>
        <p:nvSpPr>
          <p:cNvPr id="737" name="Google Shape;737;p66"/>
          <p:cNvSpPr/>
          <p:nvPr/>
        </p:nvSpPr>
        <p:spPr>
          <a:xfrm>
            <a:off x="3158400" y="1081500"/>
            <a:ext cx="2951100" cy="903300"/>
          </a:xfrm>
          <a:prstGeom prst="rect">
            <a:avLst/>
          </a:prstGeom>
          <a:noFill/>
          <a:ln cap="flat" cmpd="sng" w="12700">
            <a:solidFill>
              <a:srgbClr val="D86613"/>
            </a:solidFill>
            <a:prstDash val="solid"/>
            <a:miter lim="800000"/>
            <a:headEnd len="sm" w="sm" type="none"/>
            <a:tailEnd len="sm" w="sm" type="none"/>
          </a:ln>
        </p:spPr>
        <p:txBody>
          <a:bodyPr anchorCtr="0" anchor="t" bIns="34275" lIns="377175" spcFirstLastPara="1" rIns="68575" wrap="square" tIns="68575">
            <a:noAutofit/>
          </a:bodyPr>
          <a:lstStyle/>
          <a:p>
            <a:pPr indent="0" lvl="0" marL="0" marR="0" rtl="0" algn="l">
              <a:spcBef>
                <a:spcPts val="0"/>
              </a:spcBef>
              <a:spcAft>
                <a:spcPts val="0"/>
              </a:spcAft>
              <a:buNone/>
            </a:pPr>
            <a:r>
              <a:rPr lang="en-GB" sz="900">
                <a:solidFill>
                  <a:srgbClr val="D86613"/>
                </a:solidFill>
              </a:rPr>
              <a:t>ECS Fargate Container Cluster</a:t>
            </a:r>
            <a:endParaRPr sz="1100"/>
          </a:p>
        </p:txBody>
      </p:sp>
      <p:pic>
        <p:nvPicPr>
          <p:cNvPr id="738" name="Google Shape;738;p66"/>
          <p:cNvPicPr preferRelativeResize="0"/>
          <p:nvPr/>
        </p:nvPicPr>
        <p:blipFill>
          <a:blip r:embed="rId4">
            <a:alphaModFix/>
          </a:blip>
          <a:stretch>
            <a:fillRect/>
          </a:stretch>
        </p:blipFill>
        <p:spPr>
          <a:xfrm>
            <a:off x="3792463" y="1263463"/>
            <a:ext cx="457200" cy="457200"/>
          </a:xfrm>
          <a:prstGeom prst="rect">
            <a:avLst/>
          </a:prstGeom>
          <a:noFill/>
          <a:ln>
            <a:noFill/>
          </a:ln>
        </p:spPr>
      </p:pic>
      <p:pic>
        <p:nvPicPr>
          <p:cNvPr id="739" name="Google Shape;739;p66"/>
          <p:cNvPicPr preferRelativeResize="0"/>
          <p:nvPr/>
        </p:nvPicPr>
        <p:blipFill>
          <a:blip r:embed="rId5">
            <a:alphaModFix/>
          </a:blip>
          <a:stretch>
            <a:fillRect/>
          </a:stretch>
        </p:blipFill>
        <p:spPr>
          <a:xfrm>
            <a:off x="3158375" y="1081500"/>
            <a:ext cx="285750" cy="285750"/>
          </a:xfrm>
          <a:prstGeom prst="rect">
            <a:avLst/>
          </a:prstGeom>
          <a:noFill/>
          <a:ln>
            <a:noFill/>
          </a:ln>
        </p:spPr>
      </p:pic>
      <p:pic>
        <p:nvPicPr>
          <p:cNvPr id="740" name="Google Shape;740;p66"/>
          <p:cNvPicPr preferRelativeResize="0"/>
          <p:nvPr/>
        </p:nvPicPr>
        <p:blipFill>
          <a:blip r:embed="rId4">
            <a:alphaModFix/>
          </a:blip>
          <a:stretch>
            <a:fillRect/>
          </a:stretch>
        </p:blipFill>
        <p:spPr>
          <a:xfrm>
            <a:off x="5042163" y="1263475"/>
            <a:ext cx="457200" cy="457200"/>
          </a:xfrm>
          <a:prstGeom prst="rect">
            <a:avLst/>
          </a:prstGeom>
          <a:noFill/>
          <a:ln>
            <a:noFill/>
          </a:ln>
        </p:spPr>
      </p:pic>
      <p:sp>
        <p:nvSpPr>
          <p:cNvPr id="741" name="Google Shape;741;p66"/>
          <p:cNvSpPr txBox="1"/>
          <p:nvPr/>
        </p:nvSpPr>
        <p:spPr>
          <a:xfrm>
            <a:off x="3385375" y="1615700"/>
            <a:ext cx="1271400" cy="32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latin typeface="Montserrat"/>
                <a:ea typeface="Montserrat"/>
                <a:cs typeface="Montserrat"/>
                <a:sym typeface="Montserrat"/>
              </a:rPr>
              <a:t>Transaction Processor</a:t>
            </a:r>
            <a:endParaRPr sz="800">
              <a:latin typeface="Montserrat"/>
              <a:ea typeface="Montserrat"/>
              <a:cs typeface="Montserrat"/>
              <a:sym typeface="Montserrat"/>
            </a:endParaRPr>
          </a:p>
        </p:txBody>
      </p:sp>
      <p:sp>
        <p:nvSpPr>
          <p:cNvPr id="742" name="Google Shape;742;p66"/>
          <p:cNvSpPr txBox="1"/>
          <p:nvPr/>
        </p:nvSpPr>
        <p:spPr>
          <a:xfrm>
            <a:off x="4635075" y="1615700"/>
            <a:ext cx="1271400" cy="32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latin typeface="Montserrat"/>
                <a:ea typeface="Montserrat"/>
                <a:cs typeface="Montserrat"/>
                <a:sym typeface="Montserrat"/>
              </a:rPr>
              <a:t>Customer Aggregation</a:t>
            </a:r>
            <a:endParaRPr sz="800">
              <a:latin typeface="Montserrat"/>
              <a:ea typeface="Montserrat"/>
              <a:cs typeface="Montserrat"/>
              <a:sym typeface="Montserrat"/>
            </a:endParaRPr>
          </a:p>
        </p:txBody>
      </p:sp>
      <p:cxnSp>
        <p:nvCxnSpPr>
          <p:cNvPr id="743" name="Google Shape;743;p66"/>
          <p:cNvCxnSpPr>
            <a:stCxn id="737" idx="2"/>
            <a:endCxn id="722" idx="0"/>
          </p:cNvCxnSpPr>
          <p:nvPr/>
        </p:nvCxnSpPr>
        <p:spPr>
          <a:xfrm flipH="1" rot="-5400000">
            <a:off x="5326200" y="1292550"/>
            <a:ext cx="705900" cy="2090400"/>
          </a:xfrm>
          <a:prstGeom prst="bentConnector3">
            <a:avLst>
              <a:gd fmla="val 49996" name="adj1"/>
            </a:avLst>
          </a:prstGeom>
          <a:noFill/>
          <a:ln cap="flat" cmpd="sng" w="9525">
            <a:solidFill>
              <a:schemeClr val="dk1"/>
            </a:solidFill>
            <a:prstDash val="solid"/>
            <a:round/>
            <a:headEnd len="med" w="med" type="none"/>
            <a:tailEnd len="med" w="med" type="triangle"/>
          </a:ln>
        </p:spPr>
      </p:cxnSp>
      <p:sp>
        <p:nvSpPr>
          <p:cNvPr id="744" name="Google Shape;744;p66"/>
          <p:cNvSpPr txBox="1"/>
          <p:nvPr/>
        </p:nvSpPr>
        <p:spPr>
          <a:xfrm>
            <a:off x="4724175" y="2115238"/>
            <a:ext cx="1093200" cy="203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800">
                <a:latin typeface="Montserrat"/>
                <a:ea typeface="Montserrat"/>
                <a:cs typeface="Montserrat"/>
                <a:sym typeface="Montserrat"/>
              </a:rPr>
              <a:t>Read Operations</a:t>
            </a:r>
            <a:endParaRPr sz="800">
              <a:latin typeface="Montserrat"/>
              <a:ea typeface="Montserrat"/>
              <a:cs typeface="Montserrat"/>
              <a:sym typeface="Montserrat"/>
            </a:endParaRPr>
          </a:p>
        </p:txBody>
      </p:sp>
      <p:sp>
        <p:nvSpPr>
          <p:cNvPr id="745" name="Google Shape;745;p66"/>
          <p:cNvSpPr/>
          <p:nvPr/>
        </p:nvSpPr>
        <p:spPr>
          <a:xfrm>
            <a:off x="722825" y="2690671"/>
            <a:ext cx="1730100" cy="2018700"/>
          </a:xfrm>
          <a:prstGeom prst="rect">
            <a:avLst/>
          </a:prstGeom>
          <a:noFill/>
          <a:ln cap="flat" cmpd="sng" w="12700">
            <a:solidFill>
              <a:srgbClr val="5B9CD5"/>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ctr">
              <a:spcBef>
                <a:spcPts val="0"/>
              </a:spcBef>
              <a:spcAft>
                <a:spcPts val="0"/>
              </a:spcAft>
              <a:buNone/>
            </a:pPr>
            <a:r>
              <a:rPr b="0" i="0" lang="en-GB" sz="900" u="none" cap="none" strike="noStrike">
                <a:solidFill>
                  <a:srgbClr val="5B9CD5"/>
                </a:solidFill>
                <a:latin typeface="Arial"/>
                <a:ea typeface="Arial"/>
                <a:cs typeface="Arial"/>
                <a:sym typeface="Arial"/>
              </a:rPr>
              <a:t>Availability Zone 1</a:t>
            </a:r>
            <a:endParaRPr sz="1100"/>
          </a:p>
        </p:txBody>
      </p:sp>
      <p:pic>
        <p:nvPicPr>
          <p:cNvPr id="746" name="Google Shape;746;p66"/>
          <p:cNvPicPr preferRelativeResize="0"/>
          <p:nvPr/>
        </p:nvPicPr>
        <p:blipFill>
          <a:blip r:embed="rId3">
            <a:alphaModFix/>
          </a:blip>
          <a:stretch>
            <a:fillRect/>
          </a:stretch>
        </p:blipFill>
        <p:spPr>
          <a:xfrm>
            <a:off x="1338340" y="3072011"/>
            <a:ext cx="499075" cy="499075"/>
          </a:xfrm>
          <a:prstGeom prst="rect">
            <a:avLst/>
          </a:prstGeom>
          <a:noFill/>
          <a:ln>
            <a:noFill/>
          </a:ln>
        </p:spPr>
      </p:pic>
      <p:cxnSp>
        <p:nvCxnSpPr>
          <p:cNvPr id="747" name="Google Shape;747;p66"/>
          <p:cNvCxnSpPr>
            <a:stCxn id="737" idx="1"/>
            <a:endCxn id="745" idx="0"/>
          </p:cNvCxnSpPr>
          <p:nvPr/>
        </p:nvCxnSpPr>
        <p:spPr>
          <a:xfrm flipH="1">
            <a:off x="1587900" y="1533150"/>
            <a:ext cx="1570500" cy="1157400"/>
          </a:xfrm>
          <a:prstGeom prst="bentConnector2">
            <a:avLst/>
          </a:prstGeom>
          <a:noFill/>
          <a:ln cap="flat" cmpd="sng" w="9525">
            <a:solidFill>
              <a:srgbClr val="CCCCCC"/>
            </a:solidFill>
            <a:prstDash val="solid"/>
            <a:round/>
            <a:headEnd len="med" w="med" type="none"/>
            <a:tailEnd len="med" w="med" type="triangle"/>
          </a:ln>
        </p:spPr>
      </p:cxnSp>
      <p:sp>
        <p:nvSpPr>
          <p:cNvPr id="748" name="Google Shape;748;p66"/>
          <p:cNvSpPr txBox="1"/>
          <p:nvPr/>
        </p:nvSpPr>
        <p:spPr>
          <a:xfrm>
            <a:off x="1826550" y="1329625"/>
            <a:ext cx="1093200" cy="203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800">
                <a:latin typeface="Montserrat"/>
                <a:ea typeface="Montserrat"/>
                <a:cs typeface="Montserrat"/>
                <a:sym typeface="Montserrat"/>
              </a:rPr>
              <a:t>Write Operations</a:t>
            </a:r>
            <a:endParaRPr sz="800">
              <a:latin typeface="Montserrat"/>
              <a:ea typeface="Montserrat"/>
              <a:cs typeface="Montserrat"/>
              <a:sym typeface="Montserrat"/>
            </a:endParaRPr>
          </a:p>
        </p:txBody>
      </p:sp>
      <p:sp>
        <p:nvSpPr>
          <p:cNvPr id="749" name="Google Shape;749;p66"/>
          <p:cNvSpPr/>
          <p:nvPr/>
        </p:nvSpPr>
        <p:spPr>
          <a:xfrm>
            <a:off x="549325" y="3990675"/>
            <a:ext cx="7352100" cy="600600"/>
          </a:xfrm>
          <a:prstGeom prst="roundRect">
            <a:avLst>
              <a:gd fmla="val 16667" name="adj"/>
            </a:avLst>
          </a:pr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66"/>
          <p:cNvSpPr txBox="1"/>
          <p:nvPr/>
        </p:nvSpPr>
        <p:spPr>
          <a:xfrm>
            <a:off x="8016875" y="3990679"/>
            <a:ext cx="1093200" cy="28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800">
                <a:latin typeface="Montserrat"/>
                <a:ea typeface="Montserrat"/>
                <a:cs typeface="Montserrat"/>
                <a:sym typeface="Montserrat"/>
              </a:rPr>
              <a:t>Aurora Data Cluster Volume</a:t>
            </a:r>
            <a:endParaRPr b="1" sz="800">
              <a:latin typeface="Montserrat"/>
              <a:ea typeface="Montserrat"/>
              <a:cs typeface="Montserrat"/>
              <a:sym typeface="Montserrat"/>
            </a:endParaRPr>
          </a:p>
        </p:txBody>
      </p:sp>
      <p:sp>
        <p:nvSpPr>
          <p:cNvPr id="751" name="Google Shape;751;p66"/>
          <p:cNvSpPr txBox="1"/>
          <p:nvPr/>
        </p:nvSpPr>
        <p:spPr>
          <a:xfrm>
            <a:off x="819275" y="3571088"/>
            <a:ext cx="1537200" cy="20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latin typeface="Montserrat"/>
                <a:ea typeface="Montserrat"/>
                <a:cs typeface="Montserrat"/>
                <a:sym typeface="Montserrat"/>
              </a:rPr>
              <a:t>Aurora (Write Instance)</a:t>
            </a:r>
            <a:endParaRPr sz="800">
              <a:latin typeface="Montserrat"/>
              <a:ea typeface="Montserrat"/>
              <a:cs typeface="Montserrat"/>
              <a:sym typeface="Montserrat"/>
            </a:endParaRPr>
          </a:p>
        </p:txBody>
      </p:sp>
      <p:sp>
        <p:nvSpPr>
          <p:cNvPr id="752" name="Google Shape;752;p66"/>
          <p:cNvSpPr/>
          <p:nvPr/>
        </p:nvSpPr>
        <p:spPr>
          <a:xfrm>
            <a:off x="1314288" y="2105188"/>
            <a:ext cx="547200" cy="547200"/>
          </a:xfrm>
          <a:prstGeom prst="mathMultiply">
            <a:avLst>
              <a:gd fmla="val 23520" name="adj1"/>
            </a:avLst>
          </a:prstGeom>
          <a:solidFill>
            <a:srgbClr val="CC0000"/>
          </a:solidFill>
          <a:ln cap="flat" cmpd="sng" w="952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3" name="Google Shape;753;p66"/>
          <p:cNvCxnSpPr>
            <a:stCxn id="737" idx="1"/>
            <a:endCxn id="721" idx="0"/>
          </p:cNvCxnSpPr>
          <p:nvPr/>
        </p:nvCxnSpPr>
        <p:spPr>
          <a:xfrm>
            <a:off x="3158400" y="1533150"/>
            <a:ext cx="713700" cy="1157400"/>
          </a:xfrm>
          <a:prstGeom prst="bentConnector4">
            <a:avLst>
              <a:gd fmla="val -33365" name="adj1"/>
              <a:gd fmla="val 69517" name="adj2"/>
            </a:avLst>
          </a:prstGeom>
          <a:noFill/>
          <a:ln cap="flat" cmpd="sng" w="9525">
            <a:solidFill>
              <a:srgbClr val="38761D"/>
            </a:solidFill>
            <a:prstDash val="solid"/>
            <a:round/>
            <a:headEnd len="med" w="med" type="none"/>
            <a:tailEnd len="med" w="med" type="triangle"/>
          </a:ln>
        </p:spPr>
      </p:cxnSp>
      <p:sp>
        <p:nvSpPr>
          <p:cNvPr id="754" name="Google Shape;754;p66"/>
          <p:cNvSpPr/>
          <p:nvPr/>
        </p:nvSpPr>
        <p:spPr>
          <a:xfrm>
            <a:off x="1250288" y="4007700"/>
            <a:ext cx="314395" cy="396175"/>
          </a:xfrm>
          <a:prstGeom prst="flowChartMagneticDisk">
            <a:avLst/>
          </a:prstGeom>
          <a:solidFill>
            <a:srgbClr val="B7B7B7"/>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66"/>
          <p:cNvSpPr/>
          <p:nvPr/>
        </p:nvSpPr>
        <p:spPr>
          <a:xfrm>
            <a:off x="1611065" y="4007700"/>
            <a:ext cx="314395" cy="396175"/>
          </a:xfrm>
          <a:prstGeom prst="flowChartMagneticDisk">
            <a:avLst/>
          </a:prstGeom>
          <a:solidFill>
            <a:srgbClr val="B7B7B7"/>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66"/>
          <p:cNvSpPr/>
          <p:nvPr/>
        </p:nvSpPr>
        <p:spPr>
          <a:xfrm>
            <a:off x="3534361" y="4007700"/>
            <a:ext cx="314395" cy="396175"/>
          </a:xfrm>
          <a:prstGeom prst="flowChartMagneticDisk">
            <a:avLst/>
          </a:prstGeom>
          <a:solidFill>
            <a:srgbClr val="B7B7B7"/>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66"/>
          <p:cNvSpPr/>
          <p:nvPr/>
        </p:nvSpPr>
        <p:spPr>
          <a:xfrm>
            <a:off x="3895138" y="4007700"/>
            <a:ext cx="314395" cy="396175"/>
          </a:xfrm>
          <a:prstGeom prst="flowChartMagneticDisk">
            <a:avLst/>
          </a:prstGeom>
          <a:solidFill>
            <a:srgbClr val="B7B7B7"/>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66"/>
          <p:cNvSpPr/>
          <p:nvPr/>
        </p:nvSpPr>
        <p:spPr>
          <a:xfrm>
            <a:off x="6386747" y="4007700"/>
            <a:ext cx="314395" cy="396175"/>
          </a:xfrm>
          <a:prstGeom prst="flowChartMagneticDisk">
            <a:avLst/>
          </a:prstGeom>
          <a:solidFill>
            <a:srgbClr val="B7B7B7"/>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66"/>
          <p:cNvSpPr/>
          <p:nvPr/>
        </p:nvSpPr>
        <p:spPr>
          <a:xfrm>
            <a:off x="6747524" y="4007700"/>
            <a:ext cx="314395" cy="396175"/>
          </a:xfrm>
          <a:prstGeom prst="flowChartMagneticDisk">
            <a:avLst/>
          </a:prstGeom>
          <a:solidFill>
            <a:srgbClr val="B7B7B7"/>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66"/>
          <p:cNvSpPr txBox="1"/>
          <p:nvPr/>
        </p:nvSpPr>
        <p:spPr>
          <a:xfrm>
            <a:off x="6177725" y="4402877"/>
            <a:ext cx="10932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latin typeface="Montserrat"/>
                <a:ea typeface="Montserrat"/>
                <a:cs typeface="Montserrat"/>
                <a:sym typeface="Montserrat"/>
              </a:rPr>
              <a:t>Data copies</a:t>
            </a:r>
            <a:endParaRPr b="1" sz="800">
              <a:latin typeface="Montserrat"/>
              <a:ea typeface="Montserrat"/>
              <a:cs typeface="Montserrat"/>
              <a:sym typeface="Montserrat"/>
            </a:endParaRPr>
          </a:p>
        </p:txBody>
      </p:sp>
      <p:sp>
        <p:nvSpPr>
          <p:cNvPr id="761" name="Google Shape;761;p66"/>
          <p:cNvSpPr txBox="1"/>
          <p:nvPr/>
        </p:nvSpPr>
        <p:spPr>
          <a:xfrm>
            <a:off x="3325350" y="4402877"/>
            <a:ext cx="10932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latin typeface="Montserrat"/>
                <a:ea typeface="Montserrat"/>
                <a:cs typeface="Montserrat"/>
                <a:sym typeface="Montserrat"/>
              </a:rPr>
              <a:t>Data copies</a:t>
            </a:r>
            <a:endParaRPr b="1" sz="800">
              <a:latin typeface="Montserrat"/>
              <a:ea typeface="Montserrat"/>
              <a:cs typeface="Montserrat"/>
              <a:sym typeface="Montserrat"/>
            </a:endParaRPr>
          </a:p>
        </p:txBody>
      </p:sp>
      <p:sp>
        <p:nvSpPr>
          <p:cNvPr id="762" name="Google Shape;762;p66"/>
          <p:cNvSpPr txBox="1"/>
          <p:nvPr/>
        </p:nvSpPr>
        <p:spPr>
          <a:xfrm>
            <a:off x="1041288" y="4402877"/>
            <a:ext cx="10932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latin typeface="Montserrat"/>
                <a:ea typeface="Montserrat"/>
                <a:cs typeface="Montserrat"/>
                <a:sym typeface="Montserrat"/>
              </a:rPr>
              <a:t>Data copies</a:t>
            </a:r>
            <a:endParaRPr b="1" sz="800">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67"/>
          <p:cNvSpPr/>
          <p:nvPr/>
        </p:nvSpPr>
        <p:spPr>
          <a:xfrm rot="5400000">
            <a:off x="8813622" y="489052"/>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67"/>
          <p:cNvSpPr txBox="1"/>
          <p:nvPr>
            <p:ph idx="4294967295" type="title"/>
          </p:nvPr>
        </p:nvSpPr>
        <p:spPr>
          <a:xfrm>
            <a:off x="784850" y="445025"/>
            <a:ext cx="7352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2600">
                <a:latin typeface="Montserrat"/>
                <a:ea typeface="Montserrat"/>
                <a:cs typeface="Montserrat"/>
                <a:sym typeface="Montserrat"/>
              </a:rPr>
              <a:t>Microservices Availability</a:t>
            </a:r>
            <a:endParaRPr b="1" sz="2600">
              <a:latin typeface="Montserrat"/>
              <a:ea typeface="Montserrat"/>
              <a:cs typeface="Montserrat"/>
              <a:sym typeface="Montserrat"/>
            </a:endParaRPr>
          </a:p>
        </p:txBody>
      </p:sp>
      <p:sp>
        <p:nvSpPr>
          <p:cNvPr id="769" name="Google Shape;769;p67"/>
          <p:cNvSpPr/>
          <p:nvPr/>
        </p:nvSpPr>
        <p:spPr>
          <a:xfrm rot="5400000">
            <a:off x="154262" y="412862"/>
            <a:ext cx="328525" cy="637026"/>
          </a:xfrm>
          <a:custGeom>
            <a:rect b="b" l="l" r="r" t="t"/>
            <a:pathLst>
              <a:path extrusionOk="0" h="63433" w="9696">
                <a:moveTo>
                  <a:pt x="0" y="0"/>
                </a:moveTo>
                <a:lnTo>
                  <a:pt x="0" y="63432"/>
                </a:lnTo>
                <a:lnTo>
                  <a:pt x="9695" y="63432"/>
                </a:lnTo>
                <a:lnTo>
                  <a:pt x="96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67"/>
          <p:cNvSpPr/>
          <p:nvPr/>
        </p:nvSpPr>
        <p:spPr>
          <a:xfrm rot="5400000">
            <a:off x="8813622" y="565252"/>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67"/>
          <p:cNvSpPr txBox="1"/>
          <p:nvPr>
            <p:ph idx="4294967295" type="title"/>
          </p:nvPr>
        </p:nvSpPr>
        <p:spPr>
          <a:xfrm>
            <a:off x="637025" y="1321575"/>
            <a:ext cx="4997700" cy="207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00">
                <a:latin typeface="Montserrat"/>
                <a:ea typeface="Montserrat"/>
                <a:cs typeface="Montserrat"/>
                <a:sym typeface="Montserrat"/>
              </a:rPr>
              <a:t>Running Microservices with Amazon ECS</a:t>
            </a:r>
            <a:endParaRPr b="1"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An ECS Service ensures and maintains specified number of instances</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When a container fails or stops, it automatically launches another instance to replace it</a:t>
            </a:r>
            <a:endParaRPr sz="1200">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200">
              <a:latin typeface="Montserrat"/>
              <a:ea typeface="Montserrat"/>
              <a:cs typeface="Montserrat"/>
              <a:sym typeface="Montserrat"/>
            </a:endParaRPr>
          </a:p>
          <a:p>
            <a:pPr indent="0" lvl="0" marL="0" rtl="0" algn="l">
              <a:lnSpc>
                <a:spcPct val="115000"/>
              </a:lnSpc>
              <a:spcBef>
                <a:spcPts val="0"/>
              </a:spcBef>
              <a:spcAft>
                <a:spcPts val="0"/>
              </a:spcAft>
              <a:buNone/>
            </a:pPr>
            <a:r>
              <a:rPr b="1" lang="en-GB" sz="1200">
                <a:latin typeface="Montserrat"/>
                <a:ea typeface="Montserrat"/>
                <a:cs typeface="Montserrat"/>
                <a:sym typeface="Montserrat"/>
              </a:rPr>
              <a:t>Load Balancing across Service instances</a:t>
            </a:r>
            <a:endParaRPr b="1"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Distributes the traffic across health service instances</a:t>
            </a:r>
            <a:endParaRPr sz="1200">
              <a:latin typeface="Montserrat"/>
              <a:ea typeface="Montserrat"/>
              <a:cs typeface="Montserrat"/>
              <a:sym typeface="Montserrat"/>
            </a:endParaRPr>
          </a:p>
        </p:txBody>
      </p:sp>
      <p:sp>
        <p:nvSpPr>
          <p:cNvPr id="772" name="Google Shape;772;p67"/>
          <p:cNvSpPr/>
          <p:nvPr/>
        </p:nvSpPr>
        <p:spPr>
          <a:xfrm>
            <a:off x="0"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Project Context</a:t>
            </a:r>
            <a:endParaRPr b="1" sz="800">
              <a:solidFill>
                <a:schemeClr val="dk1"/>
              </a:solidFill>
              <a:latin typeface="Montserrat"/>
              <a:ea typeface="Montserrat"/>
              <a:cs typeface="Montserrat"/>
              <a:sym typeface="Montserrat"/>
            </a:endParaRPr>
          </a:p>
        </p:txBody>
      </p:sp>
      <p:sp>
        <p:nvSpPr>
          <p:cNvPr id="773" name="Google Shape;773;p67"/>
          <p:cNvSpPr/>
          <p:nvPr/>
        </p:nvSpPr>
        <p:spPr>
          <a:xfrm>
            <a:off x="1515231"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Solution Overview</a:t>
            </a:r>
            <a:endParaRPr b="1" sz="800">
              <a:solidFill>
                <a:schemeClr val="dk1"/>
              </a:solidFill>
              <a:latin typeface="Montserrat"/>
              <a:ea typeface="Montserrat"/>
              <a:cs typeface="Montserrat"/>
              <a:sym typeface="Montserrat"/>
            </a:endParaRPr>
          </a:p>
        </p:txBody>
      </p:sp>
      <p:sp>
        <p:nvSpPr>
          <p:cNvPr id="774" name="Google Shape;774;p67"/>
          <p:cNvSpPr/>
          <p:nvPr/>
        </p:nvSpPr>
        <p:spPr>
          <a:xfrm>
            <a:off x="3030474"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Maintainability</a:t>
            </a:r>
            <a:endParaRPr b="1" sz="800">
              <a:solidFill>
                <a:schemeClr val="dk1"/>
              </a:solidFill>
              <a:latin typeface="Montserrat"/>
              <a:ea typeface="Montserrat"/>
              <a:cs typeface="Montserrat"/>
              <a:sym typeface="Montserrat"/>
            </a:endParaRPr>
          </a:p>
        </p:txBody>
      </p:sp>
      <p:sp>
        <p:nvSpPr>
          <p:cNvPr id="775" name="Google Shape;775;p67"/>
          <p:cNvSpPr/>
          <p:nvPr/>
        </p:nvSpPr>
        <p:spPr>
          <a:xfrm>
            <a:off x="4545716" y="4884900"/>
            <a:ext cx="1515300" cy="258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rgbClr val="FFFFFF"/>
                </a:solidFill>
                <a:latin typeface="Montserrat"/>
                <a:ea typeface="Montserrat"/>
                <a:cs typeface="Montserrat"/>
                <a:sym typeface="Montserrat"/>
              </a:rPr>
              <a:t>Availability</a:t>
            </a:r>
            <a:endParaRPr b="1" sz="800">
              <a:solidFill>
                <a:srgbClr val="FFFFFF"/>
              </a:solidFill>
              <a:latin typeface="Montserrat"/>
              <a:ea typeface="Montserrat"/>
              <a:cs typeface="Montserrat"/>
              <a:sym typeface="Montserrat"/>
            </a:endParaRPr>
          </a:p>
        </p:txBody>
      </p:sp>
      <p:sp>
        <p:nvSpPr>
          <p:cNvPr id="776" name="Google Shape;776;p67"/>
          <p:cNvSpPr/>
          <p:nvPr/>
        </p:nvSpPr>
        <p:spPr>
          <a:xfrm>
            <a:off x="6060958"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Security</a:t>
            </a:r>
            <a:endParaRPr b="1" sz="800">
              <a:solidFill>
                <a:schemeClr val="dk1"/>
              </a:solidFill>
              <a:latin typeface="Montserrat"/>
              <a:ea typeface="Montserrat"/>
              <a:cs typeface="Montserrat"/>
              <a:sym typeface="Montserrat"/>
            </a:endParaRPr>
          </a:p>
        </p:txBody>
      </p:sp>
      <p:sp>
        <p:nvSpPr>
          <p:cNvPr id="777" name="Google Shape;777;p67"/>
          <p:cNvSpPr/>
          <p:nvPr/>
        </p:nvSpPr>
        <p:spPr>
          <a:xfrm>
            <a:off x="7576200" y="4884900"/>
            <a:ext cx="15678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dk1"/>
                </a:solidFill>
                <a:latin typeface="Montserrat"/>
                <a:ea typeface="Montserrat"/>
                <a:cs typeface="Montserrat"/>
                <a:sym typeface="Montserrat"/>
              </a:rPr>
              <a:t>Performance</a:t>
            </a:r>
            <a:endParaRPr b="1" sz="800">
              <a:solidFill>
                <a:schemeClr val="dk1"/>
              </a:solidFill>
              <a:latin typeface="Montserrat"/>
              <a:ea typeface="Montserrat"/>
              <a:cs typeface="Montserrat"/>
              <a:sym typeface="Montserrat"/>
            </a:endParaRPr>
          </a:p>
        </p:txBody>
      </p:sp>
      <p:sp>
        <p:nvSpPr>
          <p:cNvPr id="778" name="Google Shape;778;p67"/>
          <p:cNvSpPr txBox="1"/>
          <p:nvPr>
            <p:ph idx="12" type="sldNum"/>
          </p:nvPr>
        </p:nvSpPr>
        <p:spPr>
          <a:xfrm>
            <a:off x="8556784" y="4490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779" name="Google Shape;779;p67"/>
          <p:cNvPicPr preferRelativeResize="0"/>
          <p:nvPr/>
        </p:nvPicPr>
        <p:blipFill>
          <a:blip r:embed="rId3">
            <a:alphaModFix/>
          </a:blip>
          <a:stretch>
            <a:fillRect/>
          </a:stretch>
        </p:blipFill>
        <p:spPr>
          <a:xfrm>
            <a:off x="6766125" y="1428949"/>
            <a:ext cx="1263450" cy="1263404"/>
          </a:xfrm>
          <a:prstGeom prst="rect">
            <a:avLst/>
          </a:prstGeom>
          <a:noFill/>
          <a:ln>
            <a:noFill/>
          </a:ln>
        </p:spPr>
      </p:pic>
      <p:pic>
        <p:nvPicPr>
          <p:cNvPr id="780" name="Google Shape;780;p67"/>
          <p:cNvPicPr preferRelativeResize="0"/>
          <p:nvPr/>
        </p:nvPicPr>
        <p:blipFill>
          <a:blip r:embed="rId4">
            <a:alphaModFix/>
          </a:blip>
          <a:stretch>
            <a:fillRect/>
          </a:stretch>
        </p:blipFill>
        <p:spPr>
          <a:xfrm>
            <a:off x="6766116" y="3103652"/>
            <a:ext cx="1263450" cy="1263450"/>
          </a:xfrm>
          <a:prstGeom prst="rect">
            <a:avLst/>
          </a:prstGeom>
          <a:noFill/>
          <a:ln>
            <a:noFill/>
          </a:ln>
        </p:spPr>
      </p:pic>
      <p:sp>
        <p:nvSpPr>
          <p:cNvPr id="781" name="Google Shape;781;p67"/>
          <p:cNvSpPr/>
          <p:nvPr/>
        </p:nvSpPr>
        <p:spPr>
          <a:xfrm>
            <a:off x="637038" y="3686888"/>
            <a:ext cx="2951100" cy="903300"/>
          </a:xfrm>
          <a:prstGeom prst="rect">
            <a:avLst/>
          </a:prstGeom>
          <a:noFill/>
          <a:ln cap="flat" cmpd="sng" w="12700">
            <a:solidFill>
              <a:srgbClr val="D86613"/>
            </a:solidFill>
            <a:prstDash val="solid"/>
            <a:miter lim="800000"/>
            <a:headEnd len="sm" w="sm" type="none"/>
            <a:tailEnd len="sm" w="sm" type="none"/>
          </a:ln>
        </p:spPr>
        <p:txBody>
          <a:bodyPr anchorCtr="0" anchor="t" bIns="34275" lIns="377175" spcFirstLastPara="1" rIns="68575" wrap="square" tIns="68575">
            <a:noAutofit/>
          </a:bodyPr>
          <a:lstStyle/>
          <a:p>
            <a:pPr indent="0" lvl="0" marL="0" marR="0" rtl="0" algn="l">
              <a:spcBef>
                <a:spcPts val="0"/>
              </a:spcBef>
              <a:spcAft>
                <a:spcPts val="0"/>
              </a:spcAft>
              <a:buNone/>
            </a:pPr>
            <a:r>
              <a:rPr lang="en-GB" sz="900">
                <a:solidFill>
                  <a:srgbClr val="D86613"/>
                </a:solidFill>
              </a:rPr>
              <a:t>ECS Fargate Container Cluster</a:t>
            </a:r>
            <a:endParaRPr sz="1100"/>
          </a:p>
        </p:txBody>
      </p:sp>
      <p:pic>
        <p:nvPicPr>
          <p:cNvPr id="782" name="Google Shape;782;p67"/>
          <p:cNvPicPr preferRelativeResize="0"/>
          <p:nvPr/>
        </p:nvPicPr>
        <p:blipFill>
          <a:blip r:embed="rId5">
            <a:alphaModFix/>
          </a:blip>
          <a:stretch>
            <a:fillRect/>
          </a:stretch>
        </p:blipFill>
        <p:spPr>
          <a:xfrm>
            <a:off x="1271100" y="3868850"/>
            <a:ext cx="457200" cy="457200"/>
          </a:xfrm>
          <a:prstGeom prst="rect">
            <a:avLst/>
          </a:prstGeom>
          <a:noFill/>
          <a:ln>
            <a:noFill/>
          </a:ln>
        </p:spPr>
      </p:pic>
      <p:pic>
        <p:nvPicPr>
          <p:cNvPr id="783" name="Google Shape;783;p67"/>
          <p:cNvPicPr preferRelativeResize="0"/>
          <p:nvPr/>
        </p:nvPicPr>
        <p:blipFill>
          <a:blip r:embed="rId6">
            <a:alphaModFix/>
          </a:blip>
          <a:stretch>
            <a:fillRect/>
          </a:stretch>
        </p:blipFill>
        <p:spPr>
          <a:xfrm>
            <a:off x="637013" y="3686888"/>
            <a:ext cx="285750" cy="285750"/>
          </a:xfrm>
          <a:prstGeom prst="rect">
            <a:avLst/>
          </a:prstGeom>
          <a:noFill/>
          <a:ln>
            <a:noFill/>
          </a:ln>
        </p:spPr>
      </p:pic>
      <p:pic>
        <p:nvPicPr>
          <p:cNvPr id="784" name="Google Shape;784;p67"/>
          <p:cNvPicPr preferRelativeResize="0"/>
          <p:nvPr/>
        </p:nvPicPr>
        <p:blipFill>
          <a:blip r:embed="rId5">
            <a:alphaModFix/>
          </a:blip>
          <a:stretch>
            <a:fillRect/>
          </a:stretch>
        </p:blipFill>
        <p:spPr>
          <a:xfrm>
            <a:off x="2520800" y="3868863"/>
            <a:ext cx="457200" cy="457200"/>
          </a:xfrm>
          <a:prstGeom prst="rect">
            <a:avLst/>
          </a:prstGeom>
          <a:noFill/>
          <a:ln>
            <a:noFill/>
          </a:ln>
        </p:spPr>
      </p:pic>
      <p:sp>
        <p:nvSpPr>
          <p:cNvPr id="785" name="Google Shape;785;p67"/>
          <p:cNvSpPr txBox="1"/>
          <p:nvPr/>
        </p:nvSpPr>
        <p:spPr>
          <a:xfrm>
            <a:off x="864013" y="4221088"/>
            <a:ext cx="1271400" cy="32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latin typeface="Montserrat"/>
                <a:ea typeface="Montserrat"/>
                <a:cs typeface="Montserrat"/>
                <a:sym typeface="Montserrat"/>
              </a:rPr>
              <a:t>Transaction Processor</a:t>
            </a:r>
            <a:endParaRPr sz="800">
              <a:latin typeface="Montserrat"/>
              <a:ea typeface="Montserrat"/>
              <a:cs typeface="Montserrat"/>
              <a:sym typeface="Montserrat"/>
            </a:endParaRPr>
          </a:p>
        </p:txBody>
      </p:sp>
      <p:sp>
        <p:nvSpPr>
          <p:cNvPr id="786" name="Google Shape;786;p67"/>
          <p:cNvSpPr txBox="1"/>
          <p:nvPr/>
        </p:nvSpPr>
        <p:spPr>
          <a:xfrm>
            <a:off x="2113713" y="4221088"/>
            <a:ext cx="1271400" cy="32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latin typeface="Montserrat"/>
                <a:ea typeface="Montserrat"/>
                <a:cs typeface="Montserrat"/>
                <a:sym typeface="Montserrat"/>
              </a:rPr>
              <a:t>Customer Aggregation</a:t>
            </a:r>
            <a:endParaRPr sz="800">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68"/>
          <p:cNvSpPr/>
          <p:nvPr/>
        </p:nvSpPr>
        <p:spPr>
          <a:xfrm rot="5400000">
            <a:off x="8813622" y="489052"/>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68"/>
          <p:cNvSpPr txBox="1"/>
          <p:nvPr>
            <p:ph idx="4294967295" type="title"/>
          </p:nvPr>
        </p:nvSpPr>
        <p:spPr>
          <a:xfrm>
            <a:off x="784850" y="445025"/>
            <a:ext cx="7352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2600">
                <a:latin typeface="Montserrat"/>
                <a:ea typeface="Montserrat"/>
                <a:cs typeface="Montserrat"/>
                <a:sym typeface="Montserrat"/>
              </a:rPr>
              <a:t>2 AZ Deployment Strategy</a:t>
            </a:r>
            <a:endParaRPr b="1" sz="2600">
              <a:latin typeface="Montserrat"/>
              <a:ea typeface="Montserrat"/>
              <a:cs typeface="Montserrat"/>
              <a:sym typeface="Montserrat"/>
            </a:endParaRPr>
          </a:p>
        </p:txBody>
      </p:sp>
      <p:sp>
        <p:nvSpPr>
          <p:cNvPr id="793" name="Google Shape;793;p68"/>
          <p:cNvSpPr/>
          <p:nvPr/>
        </p:nvSpPr>
        <p:spPr>
          <a:xfrm rot="5400000">
            <a:off x="154262" y="412862"/>
            <a:ext cx="328525" cy="637026"/>
          </a:xfrm>
          <a:custGeom>
            <a:rect b="b" l="l" r="r" t="t"/>
            <a:pathLst>
              <a:path extrusionOk="0" h="63433" w="9696">
                <a:moveTo>
                  <a:pt x="0" y="0"/>
                </a:moveTo>
                <a:lnTo>
                  <a:pt x="0" y="63432"/>
                </a:lnTo>
                <a:lnTo>
                  <a:pt x="9695" y="63432"/>
                </a:lnTo>
                <a:lnTo>
                  <a:pt x="96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68"/>
          <p:cNvSpPr/>
          <p:nvPr/>
        </p:nvSpPr>
        <p:spPr>
          <a:xfrm rot="5400000">
            <a:off x="8813622" y="565252"/>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68"/>
          <p:cNvSpPr/>
          <p:nvPr/>
        </p:nvSpPr>
        <p:spPr>
          <a:xfrm>
            <a:off x="0"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Project Context</a:t>
            </a:r>
            <a:endParaRPr b="1" sz="800">
              <a:solidFill>
                <a:schemeClr val="dk1"/>
              </a:solidFill>
              <a:latin typeface="Montserrat"/>
              <a:ea typeface="Montserrat"/>
              <a:cs typeface="Montserrat"/>
              <a:sym typeface="Montserrat"/>
            </a:endParaRPr>
          </a:p>
        </p:txBody>
      </p:sp>
      <p:sp>
        <p:nvSpPr>
          <p:cNvPr id="796" name="Google Shape;796;p68"/>
          <p:cNvSpPr/>
          <p:nvPr/>
        </p:nvSpPr>
        <p:spPr>
          <a:xfrm>
            <a:off x="1515231"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Solution Overview</a:t>
            </a:r>
            <a:endParaRPr b="1" sz="800">
              <a:solidFill>
                <a:schemeClr val="dk1"/>
              </a:solidFill>
              <a:latin typeface="Montserrat"/>
              <a:ea typeface="Montserrat"/>
              <a:cs typeface="Montserrat"/>
              <a:sym typeface="Montserrat"/>
            </a:endParaRPr>
          </a:p>
        </p:txBody>
      </p:sp>
      <p:sp>
        <p:nvSpPr>
          <p:cNvPr id="797" name="Google Shape;797;p68"/>
          <p:cNvSpPr/>
          <p:nvPr/>
        </p:nvSpPr>
        <p:spPr>
          <a:xfrm>
            <a:off x="3030474"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Maintainability</a:t>
            </a:r>
            <a:endParaRPr b="1" sz="800">
              <a:solidFill>
                <a:schemeClr val="dk1"/>
              </a:solidFill>
              <a:latin typeface="Montserrat"/>
              <a:ea typeface="Montserrat"/>
              <a:cs typeface="Montserrat"/>
              <a:sym typeface="Montserrat"/>
            </a:endParaRPr>
          </a:p>
        </p:txBody>
      </p:sp>
      <p:sp>
        <p:nvSpPr>
          <p:cNvPr id="798" name="Google Shape;798;p68"/>
          <p:cNvSpPr/>
          <p:nvPr/>
        </p:nvSpPr>
        <p:spPr>
          <a:xfrm>
            <a:off x="4545716" y="4884900"/>
            <a:ext cx="1515300" cy="258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rgbClr val="FFFFFF"/>
                </a:solidFill>
                <a:latin typeface="Montserrat"/>
                <a:ea typeface="Montserrat"/>
                <a:cs typeface="Montserrat"/>
                <a:sym typeface="Montserrat"/>
              </a:rPr>
              <a:t>Availability</a:t>
            </a:r>
            <a:endParaRPr b="1" sz="800">
              <a:solidFill>
                <a:srgbClr val="FFFFFF"/>
              </a:solidFill>
              <a:latin typeface="Montserrat"/>
              <a:ea typeface="Montserrat"/>
              <a:cs typeface="Montserrat"/>
              <a:sym typeface="Montserrat"/>
            </a:endParaRPr>
          </a:p>
        </p:txBody>
      </p:sp>
      <p:sp>
        <p:nvSpPr>
          <p:cNvPr id="799" name="Google Shape;799;p68"/>
          <p:cNvSpPr/>
          <p:nvPr/>
        </p:nvSpPr>
        <p:spPr>
          <a:xfrm>
            <a:off x="6060958"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Security</a:t>
            </a:r>
            <a:endParaRPr b="1" sz="800">
              <a:solidFill>
                <a:schemeClr val="dk1"/>
              </a:solidFill>
              <a:latin typeface="Montserrat"/>
              <a:ea typeface="Montserrat"/>
              <a:cs typeface="Montserrat"/>
              <a:sym typeface="Montserrat"/>
            </a:endParaRPr>
          </a:p>
        </p:txBody>
      </p:sp>
      <p:sp>
        <p:nvSpPr>
          <p:cNvPr id="800" name="Google Shape;800;p68"/>
          <p:cNvSpPr/>
          <p:nvPr/>
        </p:nvSpPr>
        <p:spPr>
          <a:xfrm>
            <a:off x="7576200" y="4884900"/>
            <a:ext cx="15678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dk1"/>
                </a:solidFill>
                <a:latin typeface="Montserrat"/>
                <a:ea typeface="Montserrat"/>
                <a:cs typeface="Montserrat"/>
                <a:sym typeface="Montserrat"/>
              </a:rPr>
              <a:t>Performance</a:t>
            </a:r>
            <a:endParaRPr b="1" sz="800">
              <a:solidFill>
                <a:schemeClr val="dk1"/>
              </a:solidFill>
              <a:latin typeface="Montserrat"/>
              <a:ea typeface="Montserrat"/>
              <a:cs typeface="Montserrat"/>
              <a:sym typeface="Montserrat"/>
            </a:endParaRPr>
          </a:p>
        </p:txBody>
      </p:sp>
      <p:pic>
        <p:nvPicPr>
          <p:cNvPr id="801" name="Google Shape;801;p68"/>
          <p:cNvPicPr preferRelativeResize="0"/>
          <p:nvPr/>
        </p:nvPicPr>
        <p:blipFill>
          <a:blip r:embed="rId3">
            <a:alphaModFix/>
          </a:blip>
          <a:stretch>
            <a:fillRect/>
          </a:stretch>
        </p:blipFill>
        <p:spPr>
          <a:xfrm>
            <a:off x="1752925" y="1068225"/>
            <a:ext cx="5638134" cy="3562376"/>
          </a:xfrm>
          <a:prstGeom prst="rect">
            <a:avLst/>
          </a:prstGeom>
          <a:noFill/>
          <a:ln>
            <a:noFill/>
          </a:ln>
        </p:spPr>
      </p:pic>
      <p:sp>
        <p:nvSpPr>
          <p:cNvPr id="802" name="Google Shape;802;p68"/>
          <p:cNvSpPr txBox="1"/>
          <p:nvPr>
            <p:ph idx="12" type="sldNum"/>
          </p:nvPr>
        </p:nvSpPr>
        <p:spPr>
          <a:xfrm>
            <a:off x="8556784" y="4490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69"/>
          <p:cNvSpPr/>
          <p:nvPr/>
        </p:nvSpPr>
        <p:spPr>
          <a:xfrm rot="5400000">
            <a:off x="8813622" y="489052"/>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69"/>
          <p:cNvSpPr txBox="1"/>
          <p:nvPr>
            <p:ph idx="4294967295" type="title"/>
          </p:nvPr>
        </p:nvSpPr>
        <p:spPr>
          <a:xfrm>
            <a:off x="784850" y="445025"/>
            <a:ext cx="7352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2600">
                <a:latin typeface="Montserrat"/>
                <a:ea typeface="Montserrat"/>
                <a:cs typeface="Montserrat"/>
                <a:sym typeface="Montserrat"/>
              </a:rPr>
              <a:t>Leveraging Serverless to achieve HA</a:t>
            </a:r>
            <a:endParaRPr b="1" sz="2600">
              <a:latin typeface="Montserrat"/>
              <a:ea typeface="Montserrat"/>
              <a:cs typeface="Montserrat"/>
              <a:sym typeface="Montserrat"/>
            </a:endParaRPr>
          </a:p>
        </p:txBody>
      </p:sp>
      <p:sp>
        <p:nvSpPr>
          <p:cNvPr id="809" name="Google Shape;809;p69"/>
          <p:cNvSpPr/>
          <p:nvPr/>
        </p:nvSpPr>
        <p:spPr>
          <a:xfrm rot="5400000">
            <a:off x="154262" y="412862"/>
            <a:ext cx="328525" cy="637026"/>
          </a:xfrm>
          <a:custGeom>
            <a:rect b="b" l="l" r="r" t="t"/>
            <a:pathLst>
              <a:path extrusionOk="0" h="63433" w="9696">
                <a:moveTo>
                  <a:pt x="0" y="0"/>
                </a:moveTo>
                <a:lnTo>
                  <a:pt x="0" y="63432"/>
                </a:lnTo>
                <a:lnTo>
                  <a:pt x="9695" y="63432"/>
                </a:lnTo>
                <a:lnTo>
                  <a:pt x="96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69"/>
          <p:cNvSpPr/>
          <p:nvPr/>
        </p:nvSpPr>
        <p:spPr>
          <a:xfrm rot="5400000">
            <a:off x="8813622" y="565252"/>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69"/>
          <p:cNvSpPr txBox="1"/>
          <p:nvPr>
            <p:ph idx="4294967295" type="title"/>
          </p:nvPr>
        </p:nvSpPr>
        <p:spPr>
          <a:xfrm>
            <a:off x="637025" y="1169175"/>
            <a:ext cx="5348700" cy="3290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00">
                <a:latin typeface="Montserrat"/>
                <a:ea typeface="Montserrat"/>
                <a:cs typeface="Montserrat"/>
                <a:sym typeface="Montserrat"/>
              </a:rPr>
              <a:t>AWS Lambda</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Microservices deployed on AWS Lambda:</a:t>
            </a:r>
            <a:endParaRPr sz="1200">
              <a:latin typeface="Montserrat"/>
              <a:ea typeface="Montserrat"/>
              <a:cs typeface="Montserrat"/>
              <a:sym typeface="Montserrat"/>
            </a:endParaRPr>
          </a:p>
          <a:p>
            <a:pPr indent="-304800" lvl="1" marL="9144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Data extraction from Exavault</a:t>
            </a:r>
            <a:endParaRPr sz="1200">
              <a:latin typeface="Montserrat"/>
              <a:ea typeface="Montserrat"/>
              <a:cs typeface="Montserrat"/>
              <a:sym typeface="Montserrat"/>
            </a:endParaRPr>
          </a:p>
          <a:p>
            <a:pPr indent="-304800" lvl="1" marL="9144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Data ingestion from API and CSV</a:t>
            </a:r>
            <a:endParaRPr sz="1200">
              <a:latin typeface="Montserrat"/>
              <a:ea typeface="Montserrat"/>
              <a:cs typeface="Montserrat"/>
              <a:sym typeface="Montserrat"/>
            </a:endParaRPr>
          </a:p>
          <a:p>
            <a:pPr indent="-304800" lvl="1" marL="9144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Notification service to send campaign emails</a:t>
            </a:r>
            <a:endParaRPr sz="1200">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200">
              <a:latin typeface="Montserrat"/>
              <a:ea typeface="Montserrat"/>
              <a:cs typeface="Montserrat"/>
              <a:sym typeface="Montserrat"/>
            </a:endParaRPr>
          </a:p>
          <a:p>
            <a:pPr indent="0" lvl="0" marL="0" rtl="0" algn="l">
              <a:lnSpc>
                <a:spcPct val="115000"/>
              </a:lnSpc>
              <a:spcBef>
                <a:spcPts val="0"/>
              </a:spcBef>
              <a:spcAft>
                <a:spcPts val="0"/>
              </a:spcAft>
              <a:buNone/>
            </a:pPr>
            <a:r>
              <a:rPr b="1" lang="en-GB" sz="1200">
                <a:latin typeface="Montserrat"/>
                <a:ea typeface="Montserrat"/>
                <a:cs typeface="Montserrat"/>
                <a:sym typeface="Montserrat"/>
              </a:rPr>
              <a:t>Amazon S3</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Items we stored in S3:</a:t>
            </a:r>
            <a:endParaRPr sz="1200">
              <a:latin typeface="Montserrat"/>
              <a:ea typeface="Montserrat"/>
              <a:cs typeface="Montserrat"/>
              <a:sym typeface="Montserrat"/>
            </a:endParaRPr>
          </a:p>
          <a:p>
            <a:pPr indent="-304800" lvl="1" marL="9144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Frontend application</a:t>
            </a:r>
            <a:endParaRPr sz="1200">
              <a:latin typeface="Montserrat"/>
              <a:ea typeface="Montserrat"/>
              <a:cs typeface="Montserrat"/>
              <a:sym typeface="Montserrat"/>
            </a:endParaRPr>
          </a:p>
          <a:p>
            <a:pPr indent="-304800" lvl="1" marL="9144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CSV files from ExaVault</a:t>
            </a:r>
            <a:endParaRPr sz="1200">
              <a:latin typeface="Montserrat"/>
              <a:ea typeface="Montserrat"/>
              <a:cs typeface="Montserrat"/>
              <a:sym typeface="Montserrat"/>
            </a:endParaRPr>
          </a:p>
        </p:txBody>
      </p:sp>
      <p:sp>
        <p:nvSpPr>
          <p:cNvPr id="812" name="Google Shape;812;p69"/>
          <p:cNvSpPr/>
          <p:nvPr/>
        </p:nvSpPr>
        <p:spPr>
          <a:xfrm>
            <a:off x="0"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Project Context</a:t>
            </a:r>
            <a:endParaRPr b="1" sz="800">
              <a:solidFill>
                <a:schemeClr val="dk1"/>
              </a:solidFill>
              <a:latin typeface="Montserrat"/>
              <a:ea typeface="Montserrat"/>
              <a:cs typeface="Montserrat"/>
              <a:sym typeface="Montserrat"/>
            </a:endParaRPr>
          </a:p>
        </p:txBody>
      </p:sp>
      <p:sp>
        <p:nvSpPr>
          <p:cNvPr id="813" name="Google Shape;813;p69"/>
          <p:cNvSpPr/>
          <p:nvPr/>
        </p:nvSpPr>
        <p:spPr>
          <a:xfrm>
            <a:off x="1515231"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Solution Overview</a:t>
            </a:r>
            <a:endParaRPr b="1" sz="800">
              <a:solidFill>
                <a:schemeClr val="dk1"/>
              </a:solidFill>
              <a:latin typeface="Montserrat"/>
              <a:ea typeface="Montserrat"/>
              <a:cs typeface="Montserrat"/>
              <a:sym typeface="Montserrat"/>
            </a:endParaRPr>
          </a:p>
        </p:txBody>
      </p:sp>
      <p:sp>
        <p:nvSpPr>
          <p:cNvPr id="814" name="Google Shape;814;p69"/>
          <p:cNvSpPr/>
          <p:nvPr/>
        </p:nvSpPr>
        <p:spPr>
          <a:xfrm>
            <a:off x="3030474"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Maintainability</a:t>
            </a:r>
            <a:endParaRPr b="1" sz="800">
              <a:solidFill>
                <a:schemeClr val="dk1"/>
              </a:solidFill>
              <a:latin typeface="Montserrat"/>
              <a:ea typeface="Montserrat"/>
              <a:cs typeface="Montserrat"/>
              <a:sym typeface="Montserrat"/>
            </a:endParaRPr>
          </a:p>
        </p:txBody>
      </p:sp>
      <p:sp>
        <p:nvSpPr>
          <p:cNvPr id="815" name="Google Shape;815;p69"/>
          <p:cNvSpPr/>
          <p:nvPr/>
        </p:nvSpPr>
        <p:spPr>
          <a:xfrm>
            <a:off x="4545716" y="4884900"/>
            <a:ext cx="1515300" cy="258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rgbClr val="FFFFFF"/>
                </a:solidFill>
                <a:latin typeface="Montserrat"/>
                <a:ea typeface="Montserrat"/>
                <a:cs typeface="Montserrat"/>
                <a:sym typeface="Montserrat"/>
              </a:rPr>
              <a:t>Availability</a:t>
            </a:r>
            <a:endParaRPr b="1" sz="800">
              <a:solidFill>
                <a:srgbClr val="FFFFFF"/>
              </a:solidFill>
              <a:latin typeface="Montserrat"/>
              <a:ea typeface="Montserrat"/>
              <a:cs typeface="Montserrat"/>
              <a:sym typeface="Montserrat"/>
            </a:endParaRPr>
          </a:p>
        </p:txBody>
      </p:sp>
      <p:sp>
        <p:nvSpPr>
          <p:cNvPr id="816" name="Google Shape;816;p69"/>
          <p:cNvSpPr/>
          <p:nvPr/>
        </p:nvSpPr>
        <p:spPr>
          <a:xfrm>
            <a:off x="6060958"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Security</a:t>
            </a:r>
            <a:endParaRPr b="1" sz="800">
              <a:solidFill>
                <a:schemeClr val="dk1"/>
              </a:solidFill>
              <a:latin typeface="Montserrat"/>
              <a:ea typeface="Montserrat"/>
              <a:cs typeface="Montserrat"/>
              <a:sym typeface="Montserrat"/>
            </a:endParaRPr>
          </a:p>
        </p:txBody>
      </p:sp>
      <p:sp>
        <p:nvSpPr>
          <p:cNvPr id="817" name="Google Shape;817;p69"/>
          <p:cNvSpPr/>
          <p:nvPr/>
        </p:nvSpPr>
        <p:spPr>
          <a:xfrm>
            <a:off x="7576200" y="4884900"/>
            <a:ext cx="15678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dk1"/>
                </a:solidFill>
                <a:latin typeface="Montserrat"/>
                <a:ea typeface="Montserrat"/>
                <a:cs typeface="Montserrat"/>
                <a:sym typeface="Montserrat"/>
              </a:rPr>
              <a:t>Performance</a:t>
            </a:r>
            <a:endParaRPr b="1" sz="800">
              <a:solidFill>
                <a:schemeClr val="dk1"/>
              </a:solidFill>
              <a:latin typeface="Montserrat"/>
              <a:ea typeface="Montserrat"/>
              <a:cs typeface="Montserrat"/>
              <a:sym typeface="Montserrat"/>
            </a:endParaRPr>
          </a:p>
        </p:txBody>
      </p:sp>
      <p:sp>
        <p:nvSpPr>
          <p:cNvPr id="818" name="Google Shape;818;p69"/>
          <p:cNvSpPr txBox="1"/>
          <p:nvPr>
            <p:ph idx="12" type="sldNum"/>
          </p:nvPr>
        </p:nvSpPr>
        <p:spPr>
          <a:xfrm>
            <a:off x="8556784" y="4490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819" name="Google Shape;819;p69"/>
          <p:cNvPicPr preferRelativeResize="0"/>
          <p:nvPr/>
        </p:nvPicPr>
        <p:blipFill>
          <a:blip r:embed="rId3">
            <a:alphaModFix/>
          </a:blip>
          <a:stretch>
            <a:fillRect/>
          </a:stretch>
        </p:blipFill>
        <p:spPr>
          <a:xfrm>
            <a:off x="6766136" y="1428950"/>
            <a:ext cx="1263434" cy="1263468"/>
          </a:xfrm>
          <a:prstGeom prst="rect">
            <a:avLst/>
          </a:prstGeom>
          <a:noFill/>
          <a:ln>
            <a:noFill/>
          </a:ln>
        </p:spPr>
      </p:pic>
      <p:pic>
        <p:nvPicPr>
          <p:cNvPr id="820" name="Google Shape;820;p69"/>
          <p:cNvPicPr preferRelativeResize="0"/>
          <p:nvPr/>
        </p:nvPicPr>
        <p:blipFill>
          <a:blip r:embed="rId4">
            <a:alphaModFix/>
          </a:blip>
          <a:stretch>
            <a:fillRect/>
          </a:stretch>
        </p:blipFill>
        <p:spPr>
          <a:xfrm>
            <a:off x="6766138" y="3103655"/>
            <a:ext cx="1263434" cy="126344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3"/>
          <p:cNvSpPr txBox="1"/>
          <p:nvPr>
            <p:ph type="title"/>
          </p:nvPr>
        </p:nvSpPr>
        <p:spPr>
          <a:xfrm flipH="1">
            <a:off x="1505400" y="2361750"/>
            <a:ext cx="6133200" cy="167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4800"/>
              <a:t>Project Context</a:t>
            </a:r>
            <a:endParaRPr sz="4800"/>
          </a:p>
        </p:txBody>
      </p:sp>
      <p:sp>
        <p:nvSpPr>
          <p:cNvPr id="294" name="Google Shape;294;p43"/>
          <p:cNvSpPr txBox="1"/>
          <p:nvPr/>
        </p:nvSpPr>
        <p:spPr>
          <a:xfrm>
            <a:off x="1469750" y="1586375"/>
            <a:ext cx="2611200" cy="98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7200">
                <a:solidFill>
                  <a:schemeClr val="dk1"/>
                </a:solidFill>
                <a:latin typeface="Montserrat"/>
                <a:ea typeface="Montserrat"/>
                <a:cs typeface="Montserrat"/>
                <a:sym typeface="Montserrat"/>
              </a:rPr>
              <a:t>0</a:t>
            </a:r>
            <a:r>
              <a:rPr b="1" lang="en-GB" sz="7200">
                <a:solidFill>
                  <a:schemeClr val="dk1"/>
                </a:solidFill>
                <a:latin typeface="Montserrat"/>
                <a:ea typeface="Montserrat"/>
                <a:cs typeface="Montserrat"/>
                <a:sym typeface="Montserrat"/>
              </a:rPr>
              <a:t>1</a:t>
            </a:r>
            <a:endParaRPr b="1" sz="7200">
              <a:solidFill>
                <a:schemeClr val="dk1"/>
              </a:solidFill>
              <a:latin typeface="Montserrat"/>
              <a:ea typeface="Montserrat"/>
              <a:cs typeface="Montserrat"/>
              <a:sym typeface="Montserrat"/>
            </a:endParaRPr>
          </a:p>
        </p:txBody>
      </p:sp>
      <p:sp>
        <p:nvSpPr>
          <p:cNvPr id="295" name="Google Shape;295;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70"/>
          <p:cNvSpPr txBox="1"/>
          <p:nvPr>
            <p:ph type="title"/>
          </p:nvPr>
        </p:nvSpPr>
        <p:spPr>
          <a:xfrm flipH="1">
            <a:off x="1505400" y="2361750"/>
            <a:ext cx="6133200" cy="167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4800"/>
              <a:t>Security</a:t>
            </a:r>
            <a:endParaRPr sz="4800"/>
          </a:p>
        </p:txBody>
      </p:sp>
      <p:sp>
        <p:nvSpPr>
          <p:cNvPr id="826" name="Google Shape;826;p70"/>
          <p:cNvSpPr txBox="1"/>
          <p:nvPr/>
        </p:nvSpPr>
        <p:spPr>
          <a:xfrm>
            <a:off x="1469750" y="1586375"/>
            <a:ext cx="2611200" cy="98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7200">
                <a:solidFill>
                  <a:schemeClr val="dk1"/>
                </a:solidFill>
                <a:latin typeface="Montserrat"/>
                <a:ea typeface="Montserrat"/>
                <a:cs typeface="Montserrat"/>
                <a:sym typeface="Montserrat"/>
              </a:rPr>
              <a:t>05</a:t>
            </a:r>
            <a:endParaRPr b="1" sz="7200">
              <a:solidFill>
                <a:schemeClr val="dk1"/>
              </a:solidFill>
              <a:latin typeface="Montserrat"/>
              <a:ea typeface="Montserrat"/>
              <a:cs typeface="Montserrat"/>
              <a:sym typeface="Montserrat"/>
            </a:endParaRPr>
          </a:p>
        </p:txBody>
      </p:sp>
      <p:sp>
        <p:nvSpPr>
          <p:cNvPr id="827" name="Google Shape;827;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71"/>
          <p:cNvSpPr/>
          <p:nvPr/>
        </p:nvSpPr>
        <p:spPr>
          <a:xfrm rot="5400000">
            <a:off x="8813622" y="489052"/>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71"/>
          <p:cNvSpPr txBox="1"/>
          <p:nvPr>
            <p:ph idx="4294967295" type="title"/>
          </p:nvPr>
        </p:nvSpPr>
        <p:spPr>
          <a:xfrm>
            <a:off x="784850" y="445025"/>
            <a:ext cx="7352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2600">
                <a:latin typeface="Montserrat"/>
                <a:ea typeface="Montserrat"/>
                <a:cs typeface="Montserrat"/>
                <a:sym typeface="Montserrat"/>
              </a:rPr>
              <a:t>Application Firewall</a:t>
            </a:r>
            <a:endParaRPr b="1" sz="2600">
              <a:latin typeface="Montserrat"/>
              <a:ea typeface="Montserrat"/>
              <a:cs typeface="Montserrat"/>
              <a:sym typeface="Montserrat"/>
            </a:endParaRPr>
          </a:p>
        </p:txBody>
      </p:sp>
      <p:sp>
        <p:nvSpPr>
          <p:cNvPr id="834" name="Google Shape;834;p71"/>
          <p:cNvSpPr/>
          <p:nvPr/>
        </p:nvSpPr>
        <p:spPr>
          <a:xfrm rot="5400000">
            <a:off x="154262" y="412862"/>
            <a:ext cx="328525" cy="637026"/>
          </a:xfrm>
          <a:custGeom>
            <a:rect b="b" l="l" r="r" t="t"/>
            <a:pathLst>
              <a:path extrusionOk="0" h="63433" w="9696">
                <a:moveTo>
                  <a:pt x="0" y="0"/>
                </a:moveTo>
                <a:lnTo>
                  <a:pt x="0" y="63432"/>
                </a:lnTo>
                <a:lnTo>
                  <a:pt x="9695" y="63432"/>
                </a:lnTo>
                <a:lnTo>
                  <a:pt x="96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71"/>
          <p:cNvSpPr/>
          <p:nvPr/>
        </p:nvSpPr>
        <p:spPr>
          <a:xfrm rot="5400000">
            <a:off x="8813622" y="565252"/>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71"/>
          <p:cNvSpPr txBox="1"/>
          <p:nvPr>
            <p:ph idx="4294967295" type="title"/>
          </p:nvPr>
        </p:nvSpPr>
        <p:spPr>
          <a:xfrm>
            <a:off x="710650" y="1402575"/>
            <a:ext cx="5746200" cy="2279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00">
                <a:latin typeface="Montserrat"/>
                <a:ea typeface="Montserrat"/>
                <a:cs typeface="Montserrat"/>
                <a:sym typeface="Montserrat"/>
              </a:rPr>
              <a:t>AWS Web Application Firewall</a:t>
            </a:r>
            <a:endParaRPr b="1"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Uses AWS Managed Rule Set </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Implemented with CloudFront to block attacks</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Helps prevent:</a:t>
            </a:r>
            <a:endParaRPr sz="1200">
              <a:latin typeface="Montserrat"/>
              <a:ea typeface="Montserrat"/>
              <a:cs typeface="Montserrat"/>
              <a:sym typeface="Montserrat"/>
            </a:endParaRPr>
          </a:p>
          <a:p>
            <a:pPr indent="-304800" lvl="1" marL="9144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SQL Injection</a:t>
            </a:r>
            <a:endParaRPr sz="1200">
              <a:latin typeface="Montserrat"/>
              <a:ea typeface="Montserrat"/>
              <a:cs typeface="Montserrat"/>
              <a:sym typeface="Montserrat"/>
            </a:endParaRPr>
          </a:p>
          <a:p>
            <a:pPr indent="-304800" lvl="1" marL="9144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Cross-Site Scripting</a:t>
            </a:r>
            <a:endParaRPr sz="1200">
              <a:latin typeface="Montserrat"/>
              <a:ea typeface="Montserrat"/>
              <a:cs typeface="Montserrat"/>
              <a:sym typeface="Montserrat"/>
            </a:endParaRPr>
          </a:p>
          <a:p>
            <a:pPr indent="-304800" lvl="1" marL="9144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Cookie Poisoning</a:t>
            </a:r>
            <a:endParaRPr sz="1200">
              <a:latin typeface="Montserrat"/>
              <a:ea typeface="Montserrat"/>
              <a:cs typeface="Montserrat"/>
              <a:sym typeface="Montserrat"/>
            </a:endParaRPr>
          </a:p>
          <a:p>
            <a:pPr indent="-304800" lvl="1" marL="9144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Potential Denial-Of-Service</a:t>
            </a:r>
            <a:endParaRPr sz="1200">
              <a:latin typeface="Montserrat"/>
              <a:ea typeface="Montserrat"/>
              <a:cs typeface="Montserrat"/>
              <a:sym typeface="Montserrat"/>
            </a:endParaRPr>
          </a:p>
        </p:txBody>
      </p:sp>
      <p:sp>
        <p:nvSpPr>
          <p:cNvPr id="837" name="Google Shape;837;p71"/>
          <p:cNvSpPr/>
          <p:nvPr/>
        </p:nvSpPr>
        <p:spPr>
          <a:xfrm>
            <a:off x="0"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Project Context</a:t>
            </a:r>
            <a:endParaRPr b="1" sz="800">
              <a:solidFill>
                <a:schemeClr val="dk1"/>
              </a:solidFill>
              <a:latin typeface="Montserrat"/>
              <a:ea typeface="Montserrat"/>
              <a:cs typeface="Montserrat"/>
              <a:sym typeface="Montserrat"/>
            </a:endParaRPr>
          </a:p>
        </p:txBody>
      </p:sp>
      <p:sp>
        <p:nvSpPr>
          <p:cNvPr id="838" name="Google Shape;838;p71"/>
          <p:cNvSpPr/>
          <p:nvPr/>
        </p:nvSpPr>
        <p:spPr>
          <a:xfrm>
            <a:off x="1515231"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Solution Overview</a:t>
            </a:r>
            <a:endParaRPr b="1" sz="800">
              <a:solidFill>
                <a:schemeClr val="dk1"/>
              </a:solidFill>
              <a:latin typeface="Montserrat"/>
              <a:ea typeface="Montserrat"/>
              <a:cs typeface="Montserrat"/>
              <a:sym typeface="Montserrat"/>
            </a:endParaRPr>
          </a:p>
        </p:txBody>
      </p:sp>
      <p:sp>
        <p:nvSpPr>
          <p:cNvPr id="839" name="Google Shape;839;p71"/>
          <p:cNvSpPr/>
          <p:nvPr/>
        </p:nvSpPr>
        <p:spPr>
          <a:xfrm>
            <a:off x="3030474"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Maintainability</a:t>
            </a:r>
            <a:endParaRPr b="1" sz="800">
              <a:solidFill>
                <a:schemeClr val="dk1"/>
              </a:solidFill>
              <a:latin typeface="Montserrat"/>
              <a:ea typeface="Montserrat"/>
              <a:cs typeface="Montserrat"/>
              <a:sym typeface="Montserrat"/>
            </a:endParaRPr>
          </a:p>
        </p:txBody>
      </p:sp>
      <p:sp>
        <p:nvSpPr>
          <p:cNvPr id="840" name="Google Shape;840;p71"/>
          <p:cNvSpPr/>
          <p:nvPr/>
        </p:nvSpPr>
        <p:spPr>
          <a:xfrm>
            <a:off x="4545716"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Availability</a:t>
            </a:r>
            <a:endParaRPr b="1" sz="800">
              <a:solidFill>
                <a:schemeClr val="dk1"/>
              </a:solidFill>
              <a:latin typeface="Montserrat"/>
              <a:ea typeface="Montserrat"/>
              <a:cs typeface="Montserrat"/>
              <a:sym typeface="Montserrat"/>
            </a:endParaRPr>
          </a:p>
        </p:txBody>
      </p:sp>
      <p:sp>
        <p:nvSpPr>
          <p:cNvPr id="841" name="Google Shape;841;p71"/>
          <p:cNvSpPr/>
          <p:nvPr/>
        </p:nvSpPr>
        <p:spPr>
          <a:xfrm>
            <a:off x="6060958" y="4884900"/>
            <a:ext cx="1515300" cy="258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rgbClr val="FFFFFF"/>
                </a:solidFill>
                <a:latin typeface="Montserrat"/>
                <a:ea typeface="Montserrat"/>
                <a:cs typeface="Montserrat"/>
                <a:sym typeface="Montserrat"/>
              </a:rPr>
              <a:t>Security</a:t>
            </a:r>
            <a:endParaRPr b="1" sz="800">
              <a:solidFill>
                <a:schemeClr val="dk1"/>
              </a:solidFill>
              <a:latin typeface="Montserrat"/>
              <a:ea typeface="Montserrat"/>
              <a:cs typeface="Montserrat"/>
              <a:sym typeface="Montserrat"/>
            </a:endParaRPr>
          </a:p>
        </p:txBody>
      </p:sp>
      <p:sp>
        <p:nvSpPr>
          <p:cNvPr id="842" name="Google Shape;842;p71"/>
          <p:cNvSpPr/>
          <p:nvPr/>
        </p:nvSpPr>
        <p:spPr>
          <a:xfrm>
            <a:off x="7576200" y="4884900"/>
            <a:ext cx="15678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dk1"/>
                </a:solidFill>
                <a:latin typeface="Montserrat"/>
                <a:ea typeface="Montserrat"/>
                <a:cs typeface="Montserrat"/>
                <a:sym typeface="Montserrat"/>
              </a:rPr>
              <a:t>Performance</a:t>
            </a:r>
            <a:endParaRPr b="1" sz="800">
              <a:solidFill>
                <a:schemeClr val="dk1"/>
              </a:solidFill>
              <a:latin typeface="Montserrat"/>
              <a:ea typeface="Montserrat"/>
              <a:cs typeface="Montserrat"/>
              <a:sym typeface="Montserrat"/>
            </a:endParaRPr>
          </a:p>
        </p:txBody>
      </p:sp>
      <p:sp>
        <p:nvSpPr>
          <p:cNvPr id="843" name="Google Shape;843;p71"/>
          <p:cNvSpPr txBox="1"/>
          <p:nvPr>
            <p:ph idx="12" type="sldNum"/>
          </p:nvPr>
        </p:nvSpPr>
        <p:spPr>
          <a:xfrm>
            <a:off x="8556784" y="4490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844" name="Google Shape;844;p71"/>
          <p:cNvPicPr preferRelativeResize="0"/>
          <p:nvPr/>
        </p:nvPicPr>
        <p:blipFill>
          <a:blip r:embed="rId3">
            <a:alphaModFix/>
          </a:blip>
          <a:stretch>
            <a:fillRect/>
          </a:stretch>
        </p:blipFill>
        <p:spPr>
          <a:xfrm>
            <a:off x="6766118" y="1428955"/>
            <a:ext cx="1263450" cy="126340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72"/>
          <p:cNvSpPr/>
          <p:nvPr/>
        </p:nvSpPr>
        <p:spPr>
          <a:xfrm rot="5400000">
            <a:off x="8813622" y="489052"/>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72"/>
          <p:cNvSpPr txBox="1"/>
          <p:nvPr>
            <p:ph idx="4294967295" type="title"/>
          </p:nvPr>
        </p:nvSpPr>
        <p:spPr>
          <a:xfrm>
            <a:off x="784850" y="445025"/>
            <a:ext cx="7352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2600">
                <a:latin typeface="Montserrat"/>
                <a:ea typeface="Montserrat"/>
                <a:cs typeface="Montserrat"/>
                <a:sym typeface="Montserrat"/>
              </a:rPr>
              <a:t>API Gateway</a:t>
            </a:r>
            <a:endParaRPr b="1" sz="2600">
              <a:latin typeface="Montserrat"/>
              <a:ea typeface="Montserrat"/>
              <a:cs typeface="Montserrat"/>
              <a:sym typeface="Montserrat"/>
            </a:endParaRPr>
          </a:p>
        </p:txBody>
      </p:sp>
      <p:sp>
        <p:nvSpPr>
          <p:cNvPr id="851" name="Google Shape;851;p72"/>
          <p:cNvSpPr/>
          <p:nvPr/>
        </p:nvSpPr>
        <p:spPr>
          <a:xfrm rot="5400000">
            <a:off x="154262" y="412862"/>
            <a:ext cx="328525" cy="637026"/>
          </a:xfrm>
          <a:custGeom>
            <a:rect b="b" l="l" r="r" t="t"/>
            <a:pathLst>
              <a:path extrusionOk="0" h="63433" w="9696">
                <a:moveTo>
                  <a:pt x="0" y="0"/>
                </a:moveTo>
                <a:lnTo>
                  <a:pt x="0" y="63432"/>
                </a:lnTo>
                <a:lnTo>
                  <a:pt x="9695" y="63432"/>
                </a:lnTo>
                <a:lnTo>
                  <a:pt x="96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72"/>
          <p:cNvSpPr/>
          <p:nvPr/>
        </p:nvSpPr>
        <p:spPr>
          <a:xfrm rot="5400000">
            <a:off x="8813622" y="565252"/>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72"/>
          <p:cNvSpPr txBox="1"/>
          <p:nvPr>
            <p:ph idx="4294967295" type="title"/>
          </p:nvPr>
        </p:nvSpPr>
        <p:spPr>
          <a:xfrm>
            <a:off x="688550" y="1432200"/>
            <a:ext cx="5746200" cy="22791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Multiple endpoints are running at the backend</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API Gateway is added in front of the load balancer to</a:t>
            </a:r>
            <a:br>
              <a:rPr lang="en-GB" sz="1200">
                <a:latin typeface="Montserrat"/>
                <a:ea typeface="Montserrat"/>
                <a:cs typeface="Montserrat"/>
                <a:sym typeface="Montserrat"/>
              </a:rPr>
            </a:br>
            <a:r>
              <a:rPr b="1" lang="en-GB" sz="1200">
                <a:latin typeface="Montserrat"/>
                <a:ea typeface="Montserrat"/>
                <a:cs typeface="Montserrat"/>
                <a:sym typeface="Montserrat"/>
              </a:rPr>
              <a:t>act as a reverse proxy</a:t>
            </a:r>
            <a:endParaRPr b="1" sz="1200">
              <a:latin typeface="Montserrat"/>
              <a:ea typeface="Montserrat"/>
              <a:cs typeface="Montserrat"/>
              <a:sym typeface="Montserrat"/>
            </a:endParaRPr>
          </a:p>
          <a:p>
            <a:pPr indent="-304800" lvl="1" marL="9144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Prevents exposure of backend services directly to the client</a:t>
            </a:r>
            <a:endParaRPr sz="1200">
              <a:latin typeface="Montserrat"/>
              <a:ea typeface="Montserrat"/>
              <a:cs typeface="Montserrat"/>
              <a:sym typeface="Montserrat"/>
            </a:endParaRPr>
          </a:p>
        </p:txBody>
      </p:sp>
      <p:sp>
        <p:nvSpPr>
          <p:cNvPr id="854" name="Google Shape;854;p72"/>
          <p:cNvSpPr/>
          <p:nvPr/>
        </p:nvSpPr>
        <p:spPr>
          <a:xfrm>
            <a:off x="0"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Project Context</a:t>
            </a:r>
            <a:endParaRPr b="1" sz="800">
              <a:solidFill>
                <a:schemeClr val="dk1"/>
              </a:solidFill>
              <a:latin typeface="Montserrat"/>
              <a:ea typeface="Montserrat"/>
              <a:cs typeface="Montserrat"/>
              <a:sym typeface="Montserrat"/>
            </a:endParaRPr>
          </a:p>
        </p:txBody>
      </p:sp>
      <p:sp>
        <p:nvSpPr>
          <p:cNvPr id="855" name="Google Shape;855;p72"/>
          <p:cNvSpPr/>
          <p:nvPr/>
        </p:nvSpPr>
        <p:spPr>
          <a:xfrm>
            <a:off x="1515231"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Solution Overview</a:t>
            </a:r>
            <a:endParaRPr b="1" sz="800">
              <a:solidFill>
                <a:schemeClr val="dk1"/>
              </a:solidFill>
              <a:latin typeface="Montserrat"/>
              <a:ea typeface="Montserrat"/>
              <a:cs typeface="Montserrat"/>
              <a:sym typeface="Montserrat"/>
            </a:endParaRPr>
          </a:p>
        </p:txBody>
      </p:sp>
      <p:sp>
        <p:nvSpPr>
          <p:cNvPr id="856" name="Google Shape;856;p72"/>
          <p:cNvSpPr/>
          <p:nvPr/>
        </p:nvSpPr>
        <p:spPr>
          <a:xfrm>
            <a:off x="3030474"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Maintainability</a:t>
            </a:r>
            <a:endParaRPr b="1" sz="800">
              <a:solidFill>
                <a:schemeClr val="dk1"/>
              </a:solidFill>
              <a:latin typeface="Montserrat"/>
              <a:ea typeface="Montserrat"/>
              <a:cs typeface="Montserrat"/>
              <a:sym typeface="Montserrat"/>
            </a:endParaRPr>
          </a:p>
        </p:txBody>
      </p:sp>
      <p:sp>
        <p:nvSpPr>
          <p:cNvPr id="857" name="Google Shape;857;p72"/>
          <p:cNvSpPr/>
          <p:nvPr/>
        </p:nvSpPr>
        <p:spPr>
          <a:xfrm>
            <a:off x="4545716"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Availability</a:t>
            </a:r>
            <a:endParaRPr b="1" sz="800">
              <a:solidFill>
                <a:schemeClr val="dk1"/>
              </a:solidFill>
              <a:latin typeface="Montserrat"/>
              <a:ea typeface="Montserrat"/>
              <a:cs typeface="Montserrat"/>
              <a:sym typeface="Montserrat"/>
            </a:endParaRPr>
          </a:p>
        </p:txBody>
      </p:sp>
      <p:sp>
        <p:nvSpPr>
          <p:cNvPr id="858" name="Google Shape;858;p72"/>
          <p:cNvSpPr/>
          <p:nvPr/>
        </p:nvSpPr>
        <p:spPr>
          <a:xfrm>
            <a:off x="6060958" y="4884900"/>
            <a:ext cx="1515300" cy="258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rgbClr val="FFFFFF"/>
                </a:solidFill>
                <a:latin typeface="Montserrat"/>
                <a:ea typeface="Montserrat"/>
                <a:cs typeface="Montserrat"/>
                <a:sym typeface="Montserrat"/>
              </a:rPr>
              <a:t>Security</a:t>
            </a:r>
            <a:endParaRPr b="1" sz="800">
              <a:solidFill>
                <a:schemeClr val="dk1"/>
              </a:solidFill>
              <a:latin typeface="Montserrat"/>
              <a:ea typeface="Montserrat"/>
              <a:cs typeface="Montserrat"/>
              <a:sym typeface="Montserrat"/>
            </a:endParaRPr>
          </a:p>
        </p:txBody>
      </p:sp>
      <p:sp>
        <p:nvSpPr>
          <p:cNvPr id="859" name="Google Shape;859;p72"/>
          <p:cNvSpPr/>
          <p:nvPr/>
        </p:nvSpPr>
        <p:spPr>
          <a:xfrm>
            <a:off x="7576200" y="4884900"/>
            <a:ext cx="15678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dk1"/>
                </a:solidFill>
                <a:latin typeface="Montserrat"/>
                <a:ea typeface="Montserrat"/>
                <a:cs typeface="Montserrat"/>
                <a:sym typeface="Montserrat"/>
              </a:rPr>
              <a:t>Performance</a:t>
            </a:r>
            <a:endParaRPr b="1" sz="800">
              <a:solidFill>
                <a:schemeClr val="dk1"/>
              </a:solidFill>
              <a:latin typeface="Montserrat"/>
              <a:ea typeface="Montserrat"/>
              <a:cs typeface="Montserrat"/>
              <a:sym typeface="Montserrat"/>
            </a:endParaRPr>
          </a:p>
        </p:txBody>
      </p:sp>
      <p:sp>
        <p:nvSpPr>
          <p:cNvPr id="860" name="Google Shape;860;p72"/>
          <p:cNvSpPr txBox="1"/>
          <p:nvPr>
            <p:ph idx="12" type="sldNum"/>
          </p:nvPr>
        </p:nvSpPr>
        <p:spPr>
          <a:xfrm>
            <a:off x="8556784" y="4490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861" name="Google Shape;861;p72"/>
          <p:cNvPicPr preferRelativeResize="0"/>
          <p:nvPr/>
        </p:nvPicPr>
        <p:blipFill>
          <a:blip r:embed="rId3">
            <a:alphaModFix/>
          </a:blip>
          <a:stretch>
            <a:fillRect/>
          </a:stretch>
        </p:blipFill>
        <p:spPr>
          <a:xfrm>
            <a:off x="6766123" y="1428919"/>
            <a:ext cx="1263450" cy="12634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73"/>
          <p:cNvSpPr/>
          <p:nvPr/>
        </p:nvSpPr>
        <p:spPr>
          <a:xfrm rot="5400000">
            <a:off x="8813622" y="489052"/>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73"/>
          <p:cNvSpPr txBox="1"/>
          <p:nvPr>
            <p:ph idx="4294967295" type="title"/>
          </p:nvPr>
        </p:nvSpPr>
        <p:spPr>
          <a:xfrm>
            <a:off x="784850" y="445025"/>
            <a:ext cx="7352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2600">
                <a:latin typeface="Montserrat"/>
                <a:ea typeface="Montserrat"/>
                <a:cs typeface="Montserrat"/>
                <a:sym typeface="Montserrat"/>
              </a:rPr>
              <a:t>Encryption </a:t>
            </a:r>
            <a:endParaRPr b="1" sz="2600">
              <a:latin typeface="Montserrat"/>
              <a:ea typeface="Montserrat"/>
              <a:cs typeface="Montserrat"/>
              <a:sym typeface="Montserrat"/>
            </a:endParaRPr>
          </a:p>
        </p:txBody>
      </p:sp>
      <p:sp>
        <p:nvSpPr>
          <p:cNvPr id="868" name="Google Shape;868;p73"/>
          <p:cNvSpPr/>
          <p:nvPr/>
        </p:nvSpPr>
        <p:spPr>
          <a:xfrm rot="5400000">
            <a:off x="154262" y="412862"/>
            <a:ext cx="328525" cy="637026"/>
          </a:xfrm>
          <a:custGeom>
            <a:rect b="b" l="l" r="r" t="t"/>
            <a:pathLst>
              <a:path extrusionOk="0" h="63433" w="9696">
                <a:moveTo>
                  <a:pt x="0" y="0"/>
                </a:moveTo>
                <a:lnTo>
                  <a:pt x="0" y="63432"/>
                </a:lnTo>
                <a:lnTo>
                  <a:pt x="9695" y="63432"/>
                </a:lnTo>
                <a:lnTo>
                  <a:pt x="96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73"/>
          <p:cNvSpPr/>
          <p:nvPr/>
        </p:nvSpPr>
        <p:spPr>
          <a:xfrm rot="5400000">
            <a:off x="8813622" y="565252"/>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73"/>
          <p:cNvSpPr txBox="1"/>
          <p:nvPr>
            <p:ph idx="4294967295" type="title"/>
          </p:nvPr>
        </p:nvSpPr>
        <p:spPr>
          <a:xfrm>
            <a:off x="492425" y="2003775"/>
            <a:ext cx="3824700" cy="12735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PII and PCI data are encrypted at rest and transit </a:t>
            </a:r>
            <a:r>
              <a:rPr i="1" lang="en-GB" sz="1200">
                <a:latin typeface="Montserrat"/>
                <a:ea typeface="Montserrat"/>
                <a:cs typeface="Montserrat"/>
                <a:sym typeface="Montserrat"/>
              </a:rPr>
              <a:t>(from resource-to-resource) </a:t>
            </a:r>
            <a:r>
              <a:rPr lang="en-GB" sz="1200">
                <a:latin typeface="Montserrat"/>
                <a:ea typeface="Montserrat"/>
                <a:cs typeface="Montserrat"/>
                <a:sym typeface="Montserrat"/>
              </a:rPr>
              <a:t>with AWS KMS </a:t>
            </a:r>
            <a:r>
              <a:rPr b="1" lang="en-GB" sz="1200">
                <a:latin typeface="Montserrat"/>
                <a:ea typeface="Montserrat"/>
                <a:cs typeface="Montserrat"/>
                <a:sym typeface="Montserrat"/>
              </a:rPr>
              <a:t>[Implemented] </a:t>
            </a:r>
            <a:r>
              <a:rPr b="1" lang="en-GB" sz="1300">
                <a:solidFill>
                  <a:srgbClr val="000000"/>
                </a:solidFill>
                <a:latin typeface="Assistant"/>
                <a:ea typeface="Assistant"/>
                <a:cs typeface="Assistant"/>
                <a:sym typeface="Assistant"/>
              </a:rPr>
              <a:t>✅</a:t>
            </a:r>
            <a:endParaRPr b="1" sz="1200">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latin typeface="Montserrat"/>
              <a:ea typeface="Montserrat"/>
              <a:cs typeface="Montserrat"/>
              <a:sym typeface="Montserrat"/>
            </a:endParaRPr>
          </a:p>
        </p:txBody>
      </p:sp>
      <p:sp>
        <p:nvSpPr>
          <p:cNvPr id="871" name="Google Shape;871;p73"/>
          <p:cNvSpPr/>
          <p:nvPr/>
        </p:nvSpPr>
        <p:spPr>
          <a:xfrm>
            <a:off x="0"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Project Context</a:t>
            </a:r>
            <a:endParaRPr b="1" sz="800">
              <a:solidFill>
                <a:schemeClr val="dk1"/>
              </a:solidFill>
              <a:latin typeface="Montserrat"/>
              <a:ea typeface="Montserrat"/>
              <a:cs typeface="Montserrat"/>
              <a:sym typeface="Montserrat"/>
            </a:endParaRPr>
          </a:p>
        </p:txBody>
      </p:sp>
      <p:sp>
        <p:nvSpPr>
          <p:cNvPr id="872" name="Google Shape;872;p73"/>
          <p:cNvSpPr/>
          <p:nvPr/>
        </p:nvSpPr>
        <p:spPr>
          <a:xfrm>
            <a:off x="1515231"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Solution Overview</a:t>
            </a:r>
            <a:endParaRPr b="1" sz="800">
              <a:solidFill>
                <a:schemeClr val="dk1"/>
              </a:solidFill>
              <a:latin typeface="Montserrat"/>
              <a:ea typeface="Montserrat"/>
              <a:cs typeface="Montserrat"/>
              <a:sym typeface="Montserrat"/>
            </a:endParaRPr>
          </a:p>
        </p:txBody>
      </p:sp>
      <p:sp>
        <p:nvSpPr>
          <p:cNvPr id="873" name="Google Shape;873;p73"/>
          <p:cNvSpPr/>
          <p:nvPr/>
        </p:nvSpPr>
        <p:spPr>
          <a:xfrm>
            <a:off x="3030474"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Maintainability</a:t>
            </a:r>
            <a:endParaRPr b="1" sz="800">
              <a:solidFill>
                <a:schemeClr val="dk1"/>
              </a:solidFill>
              <a:latin typeface="Montserrat"/>
              <a:ea typeface="Montserrat"/>
              <a:cs typeface="Montserrat"/>
              <a:sym typeface="Montserrat"/>
            </a:endParaRPr>
          </a:p>
        </p:txBody>
      </p:sp>
      <p:sp>
        <p:nvSpPr>
          <p:cNvPr id="874" name="Google Shape;874;p73"/>
          <p:cNvSpPr/>
          <p:nvPr/>
        </p:nvSpPr>
        <p:spPr>
          <a:xfrm>
            <a:off x="4545716"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Availability</a:t>
            </a:r>
            <a:endParaRPr b="1" sz="800">
              <a:solidFill>
                <a:schemeClr val="dk1"/>
              </a:solidFill>
              <a:latin typeface="Montserrat"/>
              <a:ea typeface="Montserrat"/>
              <a:cs typeface="Montserrat"/>
              <a:sym typeface="Montserrat"/>
            </a:endParaRPr>
          </a:p>
        </p:txBody>
      </p:sp>
      <p:sp>
        <p:nvSpPr>
          <p:cNvPr id="875" name="Google Shape;875;p73"/>
          <p:cNvSpPr/>
          <p:nvPr/>
        </p:nvSpPr>
        <p:spPr>
          <a:xfrm>
            <a:off x="6060958" y="4884900"/>
            <a:ext cx="1515300" cy="258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rgbClr val="FFFFFF"/>
                </a:solidFill>
                <a:latin typeface="Montserrat"/>
                <a:ea typeface="Montserrat"/>
                <a:cs typeface="Montserrat"/>
                <a:sym typeface="Montserrat"/>
              </a:rPr>
              <a:t>Security</a:t>
            </a:r>
            <a:endParaRPr b="1" sz="800">
              <a:solidFill>
                <a:schemeClr val="dk1"/>
              </a:solidFill>
              <a:latin typeface="Montserrat"/>
              <a:ea typeface="Montserrat"/>
              <a:cs typeface="Montserrat"/>
              <a:sym typeface="Montserrat"/>
            </a:endParaRPr>
          </a:p>
        </p:txBody>
      </p:sp>
      <p:sp>
        <p:nvSpPr>
          <p:cNvPr id="876" name="Google Shape;876;p73"/>
          <p:cNvSpPr/>
          <p:nvPr/>
        </p:nvSpPr>
        <p:spPr>
          <a:xfrm>
            <a:off x="7576200" y="4884900"/>
            <a:ext cx="15678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dk1"/>
                </a:solidFill>
                <a:latin typeface="Montserrat"/>
                <a:ea typeface="Montserrat"/>
                <a:cs typeface="Montserrat"/>
                <a:sym typeface="Montserrat"/>
              </a:rPr>
              <a:t>Performance</a:t>
            </a:r>
            <a:endParaRPr b="1" sz="800">
              <a:solidFill>
                <a:schemeClr val="dk1"/>
              </a:solidFill>
              <a:latin typeface="Montserrat"/>
              <a:ea typeface="Montserrat"/>
              <a:cs typeface="Montserrat"/>
              <a:sym typeface="Montserrat"/>
            </a:endParaRPr>
          </a:p>
        </p:txBody>
      </p:sp>
      <p:pic>
        <p:nvPicPr>
          <p:cNvPr id="877" name="Google Shape;877;p73"/>
          <p:cNvPicPr preferRelativeResize="0"/>
          <p:nvPr/>
        </p:nvPicPr>
        <p:blipFill>
          <a:blip r:embed="rId3">
            <a:alphaModFix/>
          </a:blip>
          <a:stretch>
            <a:fillRect/>
          </a:stretch>
        </p:blipFill>
        <p:spPr>
          <a:xfrm>
            <a:off x="4535072" y="1774047"/>
            <a:ext cx="4207925" cy="1503325"/>
          </a:xfrm>
          <a:prstGeom prst="rect">
            <a:avLst/>
          </a:prstGeom>
          <a:noFill/>
          <a:ln>
            <a:noFill/>
          </a:ln>
        </p:spPr>
      </p:pic>
      <p:sp>
        <p:nvSpPr>
          <p:cNvPr id="878" name="Google Shape;878;p73"/>
          <p:cNvSpPr txBox="1"/>
          <p:nvPr>
            <p:ph idx="12" type="sldNum"/>
          </p:nvPr>
        </p:nvSpPr>
        <p:spPr>
          <a:xfrm>
            <a:off x="8556784" y="4490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879" name="Google Shape;879;p73"/>
          <p:cNvPicPr preferRelativeResize="0"/>
          <p:nvPr/>
        </p:nvPicPr>
        <p:blipFill>
          <a:blip r:embed="rId4">
            <a:alphaModFix/>
          </a:blip>
          <a:stretch>
            <a:fillRect/>
          </a:stretch>
        </p:blipFill>
        <p:spPr>
          <a:xfrm>
            <a:off x="4277200" y="3542500"/>
            <a:ext cx="697479" cy="697482"/>
          </a:xfrm>
          <a:prstGeom prst="rect">
            <a:avLst/>
          </a:prstGeom>
          <a:noFill/>
          <a:ln>
            <a:noFill/>
          </a:ln>
        </p:spPr>
      </p:pic>
      <p:pic>
        <p:nvPicPr>
          <p:cNvPr id="880" name="Google Shape;880;p73"/>
          <p:cNvPicPr preferRelativeResize="0"/>
          <p:nvPr/>
        </p:nvPicPr>
        <p:blipFill>
          <a:blip r:embed="rId5">
            <a:alphaModFix/>
          </a:blip>
          <a:stretch>
            <a:fillRect/>
          </a:stretch>
        </p:blipFill>
        <p:spPr>
          <a:xfrm>
            <a:off x="5132396" y="3548281"/>
            <a:ext cx="697479" cy="697469"/>
          </a:xfrm>
          <a:prstGeom prst="rect">
            <a:avLst/>
          </a:prstGeom>
          <a:noFill/>
          <a:ln>
            <a:noFill/>
          </a:ln>
        </p:spPr>
      </p:pic>
      <p:pic>
        <p:nvPicPr>
          <p:cNvPr id="881" name="Google Shape;881;p73"/>
          <p:cNvPicPr preferRelativeResize="0"/>
          <p:nvPr/>
        </p:nvPicPr>
        <p:blipFill>
          <a:blip r:embed="rId6">
            <a:alphaModFix/>
          </a:blip>
          <a:stretch>
            <a:fillRect/>
          </a:stretch>
        </p:blipFill>
        <p:spPr>
          <a:xfrm>
            <a:off x="5987600" y="3542496"/>
            <a:ext cx="697475" cy="6974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74"/>
          <p:cNvSpPr/>
          <p:nvPr/>
        </p:nvSpPr>
        <p:spPr>
          <a:xfrm rot="5400000">
            <a:off x="8813622" y="489052"/>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74"/>
          <p:cNvSpPr txBox="1"/>
          <p:nvPr>
            <p:ph idx="4294967295" type="title"/>
          </p:nvPr>
        </p:nvSpPr>
        <p:spPr>
          <a:xfrm>
            <a:off x="784850" y="445025"/>
            <a:ext cx="7352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2600">
                <a:latin typeface="Montserrat"/>
                <a:ea typeface="Montserrat"/>
                <a:cs typeface="Montserrat"/>
                <a:sym typeface="Montserrat"/>
              </a:rPr>
              <a:t>Penetration Testing</a:t>
            </a:r>
            <a:r>
              <a:rPr b="1" lang="en-GB" sz="2600">
                <a:latin typeface="Montserrat"/>
                <a:ea typeface="Montserrat"/>
                <a:cs typeface="Montserrat"/>
                <a:sym typeface="Montserrat"/>
              </a:rPr>
              <a:t> - OWASP ZAP</a:t>
            </a:r>
            <a:endParaRPr b="1" sz="2600">
              <a:latin typeface="Montserrat"/>
              <a:ea typeface="Montserrat"/>
              <a:cs typeface="Montserrat"/>
              <a:sym typeface="Montserrat"/>
            </a:endParaRPr>
          </a:p>
        </p:txBody>
      </p:sp>
      <p:sp>
        <p:nvSpPr>
          <p:cNvPr id="888" name="Google Shape;888;p74"/>
          <p:cNvSpPr/>
          <p:nvPr/>
        </p:nvSpPr>
        <p:spPr>
          <a:xfrm rot="5400000">
            <a:off x="154262" y="412862"/>
            <a:ext cx="328525" cy="637026"/>
          </a:xfrm>
          <a:custGeom>
            <a:rect b="b" l="l" r="r" t="t"/>
            <a:pathLst>
              <a:path extrusionOk="0" h="63433" w="9696">
                <a:moveTo>
                  <a:pt x="0" y="0"/>
                </a:moveTo>
                <a:lnTo>
                  <a:pt x="0" y="63432"/>
                </a:lnTo>
                <a:lnTo>
                  <a:pt x="9695" y="63432"/>
                </a:lnTo>
                <a:lnTo>
                  <a:pt x="96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74"/>
          <p:cNvSpPr/>
          <p:nvPr/>
        </p:nvSpPr>
        <p:spPr>
          <a:xfrm rot="5400000">
            <a:off x="8813622" y="565252"/>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74"/>
          <p:cNvSpPr/>
          <p:nvPr/>
        </p:nvSpPr>
        <p:spPr>
          <a:xfrm>
            <a:off x="0"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Project Context</a:t>
            </a:r>
            <a:endParaRPr b="1" sz="800">
              <a:solidFill>
                <a:schemeClr val="dk1"/>
              </a:solidFill>
              <a:latin typeface="Montserrat"/>
              <a:ea typeface="Montserrat"/>
              <a:cs typeface="Montserrat"/>
              <a:sym typeface="Montserrat"/>
            </a:endParaRPr>
          </a:p>
        </p:txBody>
      </p:sp>
      <p:sp>
        <p:nvSpPr>
          <p:cNvPr id="891" name="Google Shape;891;p74"/>
          <p:cNvSpPr/>
          <p:nvPr/>
        </p:nvSpPr>
        <p:spPr>
          <a:xfrm>
            <a:off x="1515231"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Solution Overview</a:t>
            </a:r>
            <a:endParaRPr b="1" sz="800">
              <a:solidFill>
                <a:schemeClr val="dk1"/>
              </a:solidFill>
              <a:latin typeface="Montserrat"/>
              <a:ea typeface="Montserrat"/>
              <a:cs typeface="Montserrat"/>
              <a:sym typeface="Montserrat"/>
            </a:endParaRPr>
          </a:p>
        </p:txBody>
      </p:sp>
      <p:sp>
        <p:nvSpPr>
          <p:cNvPr id="892" name="Google Shape;892;p74"/>
          <p:cNvSpPr/>
          <p:nvPr/>
        </p:nvSpPr>
        <p:spPr>
          <a:xfrm>
            <a:off x="3030474"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Maintainability</a:t>
            </a:r>
            <a:endParaRPr b="1" sz="800">
              <a:solidFill>
                <a:schemeClr val="dk1"/>
              </a:solidFill>
              <a:latin typeface="Montserrat"/>
              <a:ea typeface="Montserrat"/>
              <a:cs typeface="Montserrat"/>
              <a:sym typeface="Montserrat"/>
            </a:endParaRPr>
          </a:p>
        </p:txBody>
      </p:sp>
      <p:sp>
        <p:nvSpPr>
          <p:cNvPr id="893" name="Google Shape;893;p74"/>
          <p:cNvSpPr/>
          <p:nvPr/>
        </p:nvSpPr>
        <p:spPr>
          <a:xfrm>
            <a:off x="4545716"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Availability</a:t>
            </a:r>
            <a:endParaRPr b="1" sz="800">
              <a:solidFill>
                <a:schemeClr val="dk1"/>
              </a:solidFill>
              <a:latin typeface="Montserrat"/>
              <a:ea typeface="Montserrat"/>
              <a:cs typeface="Montserrat"/>
              <a:sym typeface="Montserrat"/>
            </a:endParaRPr>
          </a:p>
        </p:txBody>
      </p:sp>
      <p:sp>
        <p:nvSpPr>
          <p:cNvPr id="894" name="Google Shape;894;p74"/>
          <p:cNvSpPr/>
          <p:nvPr/>
        </p:nvSpPr>
        <p:spPr>
          <a:xfrm>
            <a:off x="6060958" y="4884900"/>
            <a:ext cx="1515300" cy="258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rgbClr val="FFFFFF"/>
                </a:solidFill>
                <a:latin typeface="Montserrat"/>
                <a:ea typeface="Montserrat"/>
                <a:cs typeface="Montserrat"/>
                <a:sym typeface="Montserrat"/>
              </a:rPr>
              <a:t>Security</a:t>
            </a:r>
            <a:endParaRPr b="1" sz="800">
              <a:solidFill>
                <a:schemeClr val="dk1"/>
              </a:solidFill>
              <a:latin typeface="Montserrat"/>
              <a:ea typeface="Montserrat"/>
              <a:cs typeface="Montserrat"/>
              <a:sym typeface="Montserrat"/>
            </a:endParaRPr>
          </a:p>
        </p:txBody>
      </p:sp>
      <p:sp>
        <p:nvSpPr>
          <p:cNvPr id="895" name="Google Shape;895;p74"/>
          <p:cNvSpPr/>
          <p:nvPr/>
        </p:nvSpPr>
        <p:spPr>
          <a:xfrm>
            <a:off x="7576200" y="4884900"/>
            <a:ext cx="15678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dk1"/>
                </a:solidFill>
                <a:latin typeface="Montserrat"/>
                <a:ea typeface="Montserrat"/>
                <a:cs typeface="Montserrat"/>
                <a:sym typeface="Montserrat"/>
              </a:rPr>
              <a:t>Performance</a:t>
            </a:r>
            <a:endParaRPr b="1" sz="800">
              <a:solidFill>
                <a:schemeClr val="dk1"/>
              </a:solidFill>
              <a:latin typeface="Montserrat"/>
              <a:ea typeface="Montserrat"/>
              <a:cs typeface="Montserrat"/>
              <a:sym typeface="Montserrat"/>
            </a:endParaRPr>
          </a:p>
        </p:txBody>
      </p:sp>
      <p:pic>
        <p:nvPicPr>
          <p:cNvPr id="896" name="Google Shape;896;p74"/>
          <p:cNvPicPr preferRelativeResize="0"/>
          <p:nvPr/>
        </p:nvPicPr>
        <p:blipFill>
          <a:blip r:embed="rId3">
            <a:alphaModFix/>
          </a:blip>
          <a:stretch>
            <a:fillRect/>
          </a:stretch>
        </p:blipFill>
        <p:spPr>
          <a:xfrm>
            <a:off x="565675" y="1253525"/>
            <a:ext cx="3515275" cy="1318228"/>
          </a:xfrm>
          <a:prstGeom prst="rect">
            <a:avLst/>
          </a:prstGeom>
          <a:noFill/>
          <a:ln>
            <a:noFill/>
          </a:ln>
        </p:spPr>
      </p:pic>
      <p:sp>
        <p:nvSpPr>
          <p:cNvPr id="897" name="Google Shape;897;p74"/>
          <p:cNvSpPr txBox="1"/>
          <p:nvPr/>
        </p:nvSpPr>
        <p:spPr>
          <a:xfrm>
            <a:off x="4910775" y="1186500"/>
            <a:ext cx="34824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Assistant"/>
              <a:buChar char="●"/>
            </a:pPr>
            <a:r>
              <a:rPr lang="en-GB">
                <a:latin typeface="Assistant"/>
                <a:ea typeface="Assistant"/>
                <a:cs typeface="Assistant"/>
                <a:sym typeface="Assistant"/>
              </a:rPr>
              <a:t>Alerts were initially were pertaining to missing headers, non-redirection to HTTPs. </a:t>
            </a:r>
            <a:endParaRPr>
              <a:latin typeface="Assistant"/>
              <a:ea typeface="Assistant"/>
              <a:cs typeface="Assistant"/>
              <a:sym typeface="Assistant"/>
            </a:endParaRPr>
          </a:p>
          <a:p>
            <a:pPr indent="0" lvl="0" marL="457200" rtl="0" algn="l">
              <a:spcBef>
                <a:spcPts val="0"/>
              </a:spcBef>
              <a:spcAft>
                <a:spcPts val="0"/>
              </a:spcAft>
              <a:buNone/>
            </a:pPr>
            <a:r>
              <a:t/>
            </a:r>
            <a:endParaRPr>
              <a:latin typeface="Assistant"/>
              <a:ea typeface="Assistant"/>
              <a:cs typeface="Assistant"/>
              <a:sym typeface="Assistant"/>
            </a:endParaRPr>
          </a:p>
        </p:txBody>
      </p:sp>
      <p:sp>
        <p:nvSpPr>
          <p:cNvPr id="898" name="Google Shape;898;p74"/>
          <p:cNvSpPr txBox="1"/>
          <p:nvPr/>
        </p:nvSpPr>
        <p:spPr>
          <a:xfrm>
            <a:off x="6995950" y="2401975"/>
            <a:ext cx="20526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00">
                <a:latin typeface="Assistant"/>
                <a:ea typeface="Assistant"/>
                <a:cs typeface="Assistant"/>
                <a:sym typeface="Assistant"/>
              </a:rPr>
              <a:t>[</a:t>
            </a:r>
            <a:r>
              <a:rPr b="1" lang="en-GB" sz="1300">
                <a:latin typeface="Assistant"/>
                <a:ea typeface="Assistant"/>
                <a:cs typeface="Assistant"/>
                <a:sym typeface="Assistant"/>
              </a:rPr>
              <a:t>Not Implemented]❌</a:t>
            </a:r>
            <a:endParaRPr b="1" sz="1300">
              <a:latin typeface="Assistant"/>
              <a:ea typeface="Assistant"/>
              <a:cs typeface="Assistant"/>
              <a:sym typeface="Assistant"/>
            </a:endParaRPr>
          </a:p>
          <a:p>
            <a:pPr indent="-311150" lvl="0" marL="457200" rtl="0" algn="l">
              <a:spcBef>
                <a:spcPts val="0"/>
              </a:spcBef>
              <a:spcAft>
                <a:spcPts val="0"/>
              </a:spcAft>
              <a:buSzPts val="1300"/>
              <a:buFont typeface="Assistant"/>
              <a:buChar char="●"/>
            </a:pPr>
            <a:r>
              <a:rPr lang="en-GB" sz="1300">
                <a:latin typeface="Assistant"/>
                <a:ea typeface="Assistant"/>
                <a:cs typeface="Assistant"/>
                <a:sym typeface="Assistant"/>
              </a:rPr>
              <a:t>Manual intervention to fix low-risk threats like timestamp exposure</a:t>
            </a:r>
            <a:endParaRPr sz="1300"/>
          </a:p>
        </p:txBody>
      </p:sp>
      <p:sp>
        <p:nvSpPr>
          <p:cNvPr id="899" name="Google Shape;899;p74"/>
          <p:cNvSpPr txBox="1"/>
          <p:nvPr/>
        </p:nvSpPr>
        <p:spPr>
          <a:xfrm>
            <a:off x="4415175" y="2401975"/>
            <a:ext cx="23655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00">
                <a:latin typeface="Assistant"/>
                <a:ea typeface="Assistant"/>
                <a:cs typeface="Assistant"/>
                <a:sym typeface="Assistant"/>
              </a:rPr>
              <a:t>[</a:t>
            </a:r>
            <a:r>
              <a:rPr b="1" lang="en-GB" sz="1300">
                <a:latin typeface="Assistant"/>
                <a:ea typeface="Assistant"/>
                <a:cs typeface="Assistant"/>
                <a:sym typeface="Assistant"/>
              </a:rPr>
              <a:t>Implemented] ✅</a:t>
            </a:r>
            <a:endParaRPr b="1" sz="1300">
              <a:latin typeface="Assistant"/>
              <a:ea typeface="Assistant"/>
              <a:cs typeface="Assistant"/>
              <a:sym typeface="Assistant"/>
            </a:endParaRPr>
          </a:p>
          <a:p>
            <a:pPr indent="-311150" lvl="0" marL="457200" rtl="0" algn="l">
              <a:spcBef>
                <a:spcPts val="0"/>
              </a:spcBef>
              <a:spcAft>
                <a:spcPts val="0"/>
              </a:spcAft>
              <a:buSzPts val="1300"/>
              <a:buFont typeface="Assistant"/>
              <a:buChar char="●"/>
            </a:pPr>
            <a:r>
              <a:rPr lang="en-GB" sz="1300">
                <a:latin typeface="Assistant"/>
                <a:ea typeface="Assistant"/>
                <a:cs typeface="Assistant"/>
                <a:sym typeface="Assistant"/>
              </a:rPr>
              <a:t>Deploy the frontend on S3 and link it to CloudFront</a:t>
            </a:r>
            <a:endParaRPr sz="1300">
              <a:latin typeface="Assistant"/>
              <a:ea typeface="Assistant"/>
              <a:cs typeface="Assistant"/>
              <a:sym typeface="Assistant"/>
            </a:endParaRPr>
          </a:p>
          <a:p>
            <a:pPr indent="-311150" lvl="0" marL="457200" rtl="0" algn="l">
              <a:spcBef>
                <a:spcPts val="0"/>
              </a:spcBef>
              <a:spcAft>
                <a:spcPts val="0"/>
              </a:spcAft>
              <a:buSzPts val="1300"/>
              <a:buFont typeface="Assistant"/>
              <a:buChar char="●"/>
            </a:pPr>
            <a:r>
              <a:rPr lang="en-GB" sz="1300">
                <a:latin typeface="Assistant"/>
                <a:ea typeface="Assistant"/>
                <a:cs typeface="Assistant"/>
                <a:sym typeface="Assistant"/>
              </a:rPr>
              <a:t>Use ACM to ensure HTTPS</a:t>
            </a:r>
            <a:endParaRPr sz="1300"/>
          </a:p>
        </p:txBody>
      </p:sp>
      <p:sp>
        <p:nvSpPr>
          <p:cNvPr id="900" name="Google Shape;900;p74"/>
          <p:cNvSpPr txBox="1"/>
          <p:nvPr>
            <p:ph idx="12" type="sldNum"/>
          </p:nvPr>
        </p:nvSpPr>
        <p:spPr>
          <a:xfrm>
            <a:off x="8556784" y="4490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75"/>
          <p:cNvSpPr/>
          <p:nvPr/>
        </p:nvSpPr>
        <p:spPr>
          <a:xfrm rot="5400000">
            <a:off x="8813622" y="489052"/>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75"/>
          <p:cNvSpPr txBox="1"/>
          <p:nvPr>
            <p:ph idx="4294967295" type="title"/>
          </p:nvPr>
        </p:nvSpPr>
        <p:spPr>
          <a:xfrm>
            <a:off x="784850" y="445025"/>
            <a:ext cx="7352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2600">
                <a:latin typeface="Montserrat"/>
                <a:ea typeface="Montserrat"/>
                <a:cs typeface="Montserrat"/>
                <a:sym typeface="Montserrat"/>
              </a:rPr>
              <a:t>Observatory Mozilla</a:t>
            </a:r>
            <a:endParaRPr b="1" sz="2600">
              <a:latin typeface="Montserrat"/>
              <a:ea typeface="Montserrat"/>
              <a:cs typeface="Montserrat"/>
              <a:sym typeface="Montserrat"/>
            </a:endParaRPr>
          </a:p>
        </p:txBody>
      </p:sp>
      <p:sp>
        <p:nvSpPr>
          <p:cNvPr id="907" name="Google Shape;907;p75"/>
          <p:cNvSpPr/>
          <p:nvPr/>
        </p:nvSpPr>
        <p:spPr>
          <a:xfrm rot="5400000">
            <a:off x="154262" y="412862"/>
            <a:ext cx="328525" cy="637026"/>
          </a:xfrm>
          <a:custGeom>
            <a:rect b="b" l="l" r="r" t="t"/>
            <a:pathLst>
              <a:path extrusionOk="0" h="63433" w="9696">
                <a:moveTo>
                  <a:pt x="0" y="0"/>
                </a:moveTo>
                <a:lnTo>
                  <a:pt x="0" y="63432"/>
                </a:lnTo>
                <a:lnTo>
                  <a:pt x="9695" y="63432"/>
                </a:lnTo>
                <a:lnTo>
                  <a:pt x="96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75"/>
          <p:cNvSpPr/>
          <p:nvPr/>
        </p:nvSpPr>
        <p:spPr>
          <a:xfrm rot="5400000">
            <a:off x="8813622" y="565252"/>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75"/>
          <p:cNvSpPr/>
          <p:nvPr/>
        </p:nvSpPr>
        <p:spPr>
          <a:xfrm>
            <a:off x="0"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Project Context</a:t>
            </a:r>
            <a:endParaRPr b="1" sz="800">
              <a:solidFill>
                <a:schemeClr val="dk1"/>
              </a:solidFill>
              <a:latin typeface="Montserrat"/>
              <a:ea typeface="Montserrat"/>
              <a:cs typeface="Montserrat"/>
              <a:sym typeface="Montserrat"/>
            </a:endParaRPr>
          </a:p>
        </p:txBody>
      </p:sp>
      <p:sp>
        <p:nvSpPr>
          <p:cNvPr id="910" name="Google Shape;910;p75"/>
          <p:cNvSpPr/>
          <p:nvPr/>
        </p:nvSpPr>
        <p:spPr>
          <a:xfrm>
            <a:off x="1515231"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Solution Overview</a:t>
            </a:r>
            <a:endParaRPr b="1" sz="800">
              <a:solidFill>
                <a:schemeClr val="dk1"/>
              </a:solidFill>
              <a:latin typeface="Montserrat"/>
              <a:ea typeface="Montserrat"/>
              <a:cs typeface="Montserrat"/>
              <a:sym typeface="Montserrat"/>
            </a:endParaRPr>
          </a:p>
        </p:txBody>
      </p:sp>
      <p:sp>
        <p:nvSpPr>
          <p:cNvPr id="911" name="Google Shape;911;p75"/>
          <p:cNvSpPr/>
          <p:nvPr/>
        </p:nvSpPr>
        <p:spPr>
          <a:xfrm>
            <a:off x="3030474"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Maintainability</a:t>
            </a:r>
            <a:endParaRPr b="1" sz="800">
              <a:solidFill>
                <a:schemeClr val="dk1"/>
              </a:solidFill>
              <a:latin typeface="Montserrat"/>
              <a:ea typeface="Montserrat"/>
              <a:cs typeface="Montserrat"/>
              <a:sym typeface="Montserrat"/>
            </a:endParaRPr>
          </a:p>
        </p:txBody>
      </p:sp>
      <p:sp>
        <p:nvSpPr>
          <p:cNvPr id="912" name="Google Shape;912;p75"/>
          <p:cNvSpPr/>
          <p:nvPr/>
        </p:nvSpPr>
        <p:spPr>
          <a:xfrm>
            <a:off x="4545716"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Availability</a:t>
            </a:r>
            <a:endParaRPr b="1" sz="800">
              <a:solidFill>
                <a:schemeClr val="dk1"/>
              </a:solidFill>
              <a:latin typeface="Montserrat"/>
              <a:ea typeface="Montserrat"/>
              <a:cs typeface="Montserrat"/>
              <a:sym typeface="Montserrat"/>
            </a:endParaRPr>
          </a:p>
        </p:txBody>
      </p:sp>
      <p:sp>
        <p:nvSpPr>
          <p:cNvPr id="913" name="Google Shape;913;p75"/>
          <p:cNvSpPr/>
          <p:nvPr/>
        </p:nvSpPr>
        <p:spPr>
          <a:xfrm>
            <a:off x="6060958" y="4884900"/>
            <a:ext cx="1515300" cy="258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rgbClr val="FFFFFF"/>
                </a:solidFill>
                <a:latin typeface="Montserrat"/>
                <a:ea typeface="Montserrat"/>
                <a:cs typeface="Montserrat"/>
                <a:sym typeface="Montserrat"/>
              </a:rPr>
              <a:t>Security</a:t>
            </a:r>
            <a:endParaRPr b="1" sz="800">
              <a:solidFill>
                <a:schemeClr val="dk1"/>
              </a:solidFill>
              <a:latin typeface="Montserrat"/>
              <a:ea typeface="Montserrat"/>
              <a:cs typeface="Montserrat"/>
              <a:sym typeface="Montserrat"/>
            </a:endParaRPr>
          </a:p>
        </p:txBody>
      </p:sp>
      <p:sp>
        <p:nvSpPr>
          <p:cNvPr id="914" name="Google Shape;914;p75"/>
          <p:cNvSpPr/>
          <p:nvPr/>
        </p:nvSpPr>
        <p:spPr>
          <a:xfrm>
            <a:off x="7576200" y="4884900"/>
            <a:ext cx="15678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dk1"/>
                </a:solidFill>
                <a:latin typeface="Montserrat"/>
                <a:ea typeface="Montserrat"/>
                <a:cs typeface="Montserrat"/>
                <a:sym typeface="Montserrat"/>
              </a:rPr>
              <a:t>Performance</a:t>
            </a:r>
            <a:endParaRPr b="1" sz="800">
              <a:solidFill>
                <a:schemeClr val="dk1"/>
              </a:solidFill>
              <a:latin typeface="Montserrat"/>
              <a:ea typeface="Montserrat"/>
              <a:cs typeface="Montserrat"/>
              <a:sym typeface="Montserrat"/>
            </a:endParaRPr>
          </a:p>
        </p:txBody>
      </p:sp>
      <p:sp>
        <p:nvSpPr>
          <p:cNvPr id="915" name="Google Shape;915;p75"/>
          <p:cNvSpPr txBox="1"/>
          <p:nvPr>
            <p:ph idx="12" type="sldNum"/>
          </p:nvPr>
        </p:nvSpPr>
        <p:spPr>
          <a:xfrm>
            <a:off x="8556784" y="4490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916" name="Google Shape;916;p75"/>
          <p:cNvPicPr preferRelativeResize="0"/>
          <p:nvPr/>
        </p:nvPicPr>
        <p:blipFill>
          <a:blip r:embed="rId3">
            <a:alphaModFix/>
          </a:blip>
          <a:stretch>
            <a:fillRect/>
          </a:stretch>
        </p:blipFill>
        <p:spPr>
          <a:xfrm>
            <a:off x="784859" y="1017722"/>
            <a:ext cx="3486375" cy="3759275"/>
          </a:xfrm>
          <a:prstGeom prst="rect">
            <a:avLst/>
          </a:prstGeom>
          <a:noFill/>
          <a:ln>
            <a:noFill/>
          </a:ln>
        </p:spPr>
      </p:pic>
      <p:sp>
        <p:nvSpPr>
          <p:cNvPr id="917" name="Google Shape;917;p75"/>
          <p:cNvSpPr txBox="1"/>
          <p:nvPr/>
        </p:nvSpPr>
        <p:spPr>
          <a:xfrm>
            <a:off x="4572000" y="2156100"/>
            <a:ext cx="34824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Assistant"/>
              <a:buChar char="●"/>
            </a:pPr>
            <a:r>
              <a:rPr lang="en-GB">
                <a:latin typeface="Assistant"/>
                <a:ea typeface="Assistant"/>
                <a:cs typeface="Assistant"/>
                <a:sym typeface="Assistant"/>
              </a:rPr>
              <a:t>Security Headers are configured at CloudFront and API Gateway</a:t>
            </a:r>
            <a:endParaRPr>
              <a:latin typeface="Assistant"/>
              <a:ea typeface="Assistant"/>
              <a:cs typeface="Assistant"/>
              <a:sym typeface="Assistant"/>
            </a:endParaRPr>
          </a:p>
          <a:p>
            <a:pPr indent="0" lvl="0" marL="457200" rtl="0" algn="l">
              <a:spcBef>
                <a:spcPts val="0"/>
              </a:spcBef>
              <a:spcAft>
                <a:spcPts val="0"/>
              </a:spcAft>
              <a:buNone/>
            </a:pPr>
            <a:r>
              <a:t/>
            </a:r>
            <a:endParaRPr>
              <a:latin typeface="Assistant"/>
              <a:ea typeface="Assistant"/>
              <a:cs typeface="Assistant"/>
              <a:sym typeface="Assistan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76"/>
          <p:cNvSpPr/>
          <p:nvPr/>
        </p:nvSpPr>
        <p:spPr>
          <a:xfrm rot="5400000">
            <a:off x="8813622" y="489052"/>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76"/>
          <p:cNvSpPr txBox="1"/>
          <p:nvPr>
            <p:ph idx="4294967295" type="title"/>
          </p:nvPr>
        </p:nvSpPr>
        <p:spPr>
          <a:xfrm>
            <a:off x="784850" y="445025"/>
            <a:ext cx="7352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2600">
                <a:latin typeface="Montserrat"/>
                <a:ea typeface="Montserrat"/>
                <a:cs typeface="Montserrat"/>
                <a:sym typeface="Montserrat"/>
              </a:rPr>
              <a:t>Key Vulnerabilities</a:t>
            </a:r>
            <a:endParaRPr b="1" sz="2600">
              <a:latin typeface="Montserrat"/>
              <a:ea typeface="Montserrat"/>
              <a:cs typeface="Montserrat"/>
              <a:sym typeface="Montserrat"/>
            </a:endParaRPr>
          </a:p>
        </p:txBody>
      </p:sp>
      <p:sp>
        <p:nvSpPr>
          <p:cNvPr id="924" name="Google Shape;924;p76"/>
          <p:cNvSpPr/>
          <p:nvPr/>
        </p:nvSpPr>
        <p:spPr>
          <a:xfrm rot="5400000">
            <a:off x="154262" y="412862"/>
            <a:ext cx="328525" cy="637026"/>
          </a:xfrm>
          <a:custGeom>
            <a:rect b="b" l="l" r="r" t="t"/>
            <a:pathLst>
              <a:path extrusionOk="0" h="63433" w="9696">
                <a:moveTo>
                  <a:pt x="0" y="0"/>
                </a:moveTo>
                <a:lnTo>
                  <a:pt x="0" y="63432"/>
                </a:lnTo>
                <a:lnTo>
                  <a:pt x="9695" y="63432"/>
                </a:lnTo>
                <a:lnTo>
                  <a:pt x="96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76"/>
          <p:cNvSpPr/>
          <p:nvPr/>
        </p:nvSpPr>
        <p:spPr>
          <a:xfrm rot="5400000">
            <a:off x="8813622" y="565252"/>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76"/>
          <p:cNvSpPr txBox="1"/>
          <p:nvPr>
            <p:ph idx="4294967295" type="title"/>
          </p:nvPr>
        </p:nvSpPr>
        <p:spPr>
          <a:xfrm>
            <a:off x="637025" y="1943775"/>
            <a:ext cx="7274100" cy="21675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Montserrat"/>
              <a:buChar char="●"/>
            </a:pPr>
            <a:r>
              <a:rPr b="1" lang="en-GB" sz="1200">
                <a:latin typeface="Montserrat"/>
                <a:ea typeface="Montserrat"/>
                <a:cs typeface="Montserrat"/>
                <a:sym typeface="Montserrat"/>
              </a:rPr>
              <a:t>Issue:</a:t>
            </a:r>
            <a:r>
              <a:rPr lang="en-GB" sz="1200">
                <a:latin typeface="Montserrat"/>
                <a:ea typeface="Montserrat"/>
                <a:cs typeface="Montserrat"/>
                <a:sym typeface="Montserrat"/>
              </a:rPr>
              <a:t> Storing important credentials such as DB_PASSWORD might be leaked if an intruder gets access to the container in Fargate</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Solution </a:t>
            </a:r>
            <a:r>
              <a:rPr b="1" lang="en-GB" sz="1200">
                <a:latin typeface="Montserrat"/>
                <a:ea typeface="Montserrat"/>
                <a:cs typeface="Montserrat"/>
                <a:sym typeface="Montserrat"/>
              </a:rPr>
              <a:t>[Implemented] ✅</a:t>
            </a:r>
            <a:r>
              <a:rPr lang="en-GB" sz="1200">
                <a:latin typeface="Montserrat"/>
                <a:ea typeface="Montserrat"/>
                <a:cs typeface="Montserrat"/>
                <a:sym typeface="Montserrat"/>
              </a:rPr>
              <a:t>:</a:t>
            </a:r>
            <a:endParaRPr sz="1200">
              <a:latin typeface="Montserrat"/>
              <a:ea typeface="Montserrat"/>
              <a:cs typeface="Montserrat"/>
              <a:sym typeface="Montserrat"/>
            </a:endParaRPr>
          </a:p>
          <a:p>
            <a:pPr indent="-304800" lvl="1" marL="9144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Store all credentials in AWS Secrets Manager</a:t>
            </a:r>
            <a:endParaRPr sz="1200">
              <a:latin typeface="Montserrat"/>
              <a:ea typeface="Montserrat"/>
              <a:cs typeface="Montserrat"/>
              <a:sym typeface="Montserrat"/>
            </a:endParaRPr>
          </a:p>
          <a:p>
            <a:pPr indent="-304800" lvl="1" marL="9144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Only allow access to authenticated IAM roles</a:t>
            </a:r>
            <a:endParaRPr sz="1200">
              <a:latin typeface="Montserrat"/>
              <a:ea typeface="Montserrat"/>
              <a:cs typeface="Montserrat"/>
              <a:sym typeface="Montserrat"/>
            </a:endParaRPr>
          </a:p>
        </p:txBody>
      </p:sp>
      <p:sp>
        <p:nvSpPr>
          <p:cNvPr id="927" name="Google Shape;927;p76"/>
          <p:cNvSpPr txBox="1"/>
          <p:nvPr>
            <p:ph idx="4294967295" type="title"/>
          </p:nvPr>
        </p:nvSpPr>
        <p:spPr>
          <a:xfrm>
            <a:off x="656800" y="1321575"/>
            <a:ext cx="497400" cy="30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1600">
                <a:solidFill>
                  <a:srgbClr val="CC0000"/>
                </a:solidFill>
                <a:latin typeface="Montserrat"/>
                <a:ea typeface="Montserrat"/>
                <a:cs typeface="Montserrat"/>
                <a:sym typeface="Montserrat"/>
              </a:rPr>
              <a:t>01</a:t>
            </a:r>
            <a:endParaRPr b="1" sz="1600">
              <a:solidFill>
                <a:srgbClr val="CC0000"/>
              </a:solidFill>
              <a:latin typeface="Montserrat"/>
              <a:ea typeface="Montserrat"/>
              <a:cs typeface="Montserrat"/>
              <a:sym typeface="Montserrat"/>
            </a:endParaRPr>
          </a:p>
        </p:txBody>
      </p:sp>
      <p:sp>
        <p:nvSpPr>
          <p:cNvPr id="928" name="Google Shape;928;p76"/>
          <p:cNvSpPr txBox="1"/>
          <p:nvPr>
            <p:ph idx="4294967295" type="title"/>
          </p:nvPr>
        </p:nvSpPr>
        <p:spPr>
          <a:xfrm>
            <a:off x="1154200" y="1321575"/>
            <a:ext cx="4809900" cy="30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1600">
                <a:solidFill>
                  <a:srgbClr val="CC0000"/>
                </a:solidFill>
                <a:latin typeface="Montserrat"/>
                <a:ea typeface="Montserrat"/>
                <a:cs typeface="Montserrat"/>
                <a:sym typeface="Montserrat"/>
              </a:rPr>
              <a:t>Credentials as Environment Variables</a:t>
            </a:r>
            <a:endParaRPr b="1" sz="1600">
              <a:solidFill>
                <a:srgbClr val="CC0000"/>
              </a:solidFill>
              <a:latin typeface="Montserrat"/>
              <a:ea typeface="Montserrat"/>
              <a:cs typeface="Montserrat"/>
              <a:sym typeface="Montserrat"/>
            </a:endParaRPr>
          </a:p>
        </p:txBody>
      </p:sp>
      <p:sp>
        <p:nvSpPr>
          <p:cNvPr id="929" name="Google Shape;929;p76"/>
          <p:cNvSpPr/>
          <p:nvPr/>
        </p:nvSpPr>
        <p:spPr>
          <a:xfrm>
            <a:off x="0"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Project Context</a:t>
            </a:r>
            <a:endParaRPr b="1" sz="800">
              <a:solidFill>
                <a:schemeClr val="dk1"/>
              </a:solidFill>
              <a:latin typeface="Montserrat"/>
              <a:ea typeface="Montserrat"/>
              <a:cs typeface="Montserrat"/>
              <a:sym typeface="Montserrat"/>
            </a:endParaRPr>
          </a:p>
        </p:txBody>
      </p:sp>
      <p:sp>
        <p:nvSpPr>
          <p:cNvPr id="930" name="Google Shape;930;p76"/>
          <p:cNvSpPr/>
          <p:nvPr/>
        </p:nvSpPr>
        <p:spPr>
          <a:xfrm>
            <a:off x="1515231"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Solution Overview</a:t>
            </a:r>
            <a:endParaRPr b="1" sz="800">
              <a:solidFill>
                <a:schemeClr val="dk1"/>
              </a:solidFill>
              <a:latin typeface="Montserrat"/>
              <a:ea typeface="Montserrat"/>
              <a:cs typeface="Montserrat"/>
              <a:sym typeface="Montserrat"/>
            </a:endParaRPr>
          </a:p>
        </p:txBody>
      </p:sp>
      <p:sp>
        <p:nvSpPr>
          <p:cNvPr id="931" name="Google Shape;931;p76"/>
          <p:cNvSpPr/>
          <p:nvPr/>
        </p:nvSpPr>
        <p:spPr>
          <a:xfrm>
            <a:off x="3030474"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Maintainability</a:t>
            </a:r>
            <a:endParaRPr b="1" sz="800">
              <a:solidFill>
                <a:schemeClr val="dk1"/>
              </a:solidFill>
              <a:latin typeface="Montserrat"/>
              <a:ea typeface="Montserrat"/>
              <a:cs typeface="Montserrat"/>
              <a:sym typeface="Montserrat"/>
            </a:endParaRPr>
          </a:p>
        </p:txBody>
      </p:sp>
      <p:sp>
        <p:nvSpPr>
          <p:cNvPr id="932" name="Google Shape;932;p76"/>
          <p:cNvSpPr/>
          <p:nvPr/>
        </p:nvSpPr>
        <p:spPr>
          <a:xfrm>
            <a:off x="4545716"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Availability</a:t>
            </a:r>
            <a:endParaRPr b="1" sz="800">
              <a:solidFill>
                <a:schemeClr val="dk1"/>
              </a:solidFill>
              <a:latin typeface="Montserrat"/>
              <a:ea typeface="Montserrat"/>
              <a:cs typeface="Montserrat"/>
              <a:sym typeface="Montserrat"/>
            </a:endParaRPr>
          </a:p>
        </p:txBody>
      </p:sp>
      <p:sp>
        <p:nvSpPr>
          <p:cNvPr id="933" name="Google Shape;933;p76"/>
          <p:cNvSpPr/>
          <p:nvPr/>
        </p:nvSpPr>
        <p:spPr>
          <a:xfrm>
            <a:off x="6060958" y="4884900"/>
            <a:ext cx="1515300" cy="258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rgbClr val="FFFFFF"/>
                </a:solidFill>
                <a:latin typeface="Montserrat"/>
                <a:ea typeface="Montserrat"/>
                <a:cs typeface="Montserrat"/>
                <a:sym typeface="Montserrat"/>
              </a:rPr>
              <a:t>Security</a:t>
            </a:r>
            <a:endParaRPr b="1" sz="800">
              <a:solidFill>
                <a:schemeClr val="dk1"/>
              </a:solidFill>
              <a:latin typeface="Montserrat"/>
              <a:ea typeface="Montserrat"/>
              <a:cs typeface="Montserrat"/>
              <a:sym typeface="Montserrat"/>
            </a:endParaRPr>
          </a:p>
        </p:txBody>
      </p:sp>
      <p:sp>
        <p:nvSpPr>
          <p:cNvPr id="934" name="Google Shape;934;p76"/>
          <p:cNvSpPr/>
          <p:nvPr/>
        </p:nvSpPr>
        <p:spPr>
          <a:xfrm>
            <a:off x="7576200" y="4884900"/>
            <a:ext cx="15678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dk1"/>
                </a:solidFill>
                <a:latin typeface="Montserrat"/>
                <a:ea typeface="Montserrat"/>
                <a:cs typeface="Montserrat"/>
                <a:sym typeface="Montserrat"/>
              </a:rPr>
              <a:t>Performance</a:t>
            </a:r>
            <a:endParaRPr b="1" sz="800">
              <a:solidFill>
                <a:schemeClr val="dk1"/>
              </a:solidFill>
              <a:latin typeface="Montserrat"/>
              <a:ea typeface="Montserrat"/>
              <a:cs typeface="Montserrat"/>
              <a:sym typeface="Montserrat"/>
            </a:endParaRPr>
          </a:p>
        </p:txBody>
      </p:sp>
      <p:sp>
        <p:nvSpPr>
          <p:cNvPr id="935" name="Google Shape;935;p76"/>
          <p:cNvSpPr txBox="1"/>
          <p:nvPr>
            <p:ph idx="12" type="sldNum"/>
          </p:nvPr>
        </p:nvSpPr>
        <p:spPr>
          <a:xfrm>
            <a:off x="8556784" y="4490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936" name="Google Shape;936;p76"/>
          <p:cNvPicPr preferRelativeResize="0"/>
          <p:nvPr/>
        </p:nvPicPr>
        <p:blipFill>
          <a:blip r:embed="rId3">
            <a:alphaModFix/>
          </a:blip>
          <a:stretch>
            <a:fillRect/>
          </a:stretch>
        </p:blipFill>
        <p:spPr>
          <a:xfrm>
            <a:off x="7793076" y="1731573"/>
            <a:ext cx="1018700" cy="10187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77"/>
          <p:cNvSpPr/>
          <p:nvPr/>
        </p:nvSpPr>
        <p:spPr>
          <a:xfrm rot="5400000">
            <a:off x="8813622" y="489052"/>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77"/>
          <p:cNvSpPr txBox="1"/>
          <p:nvPr>
            <p:ph idx="4294967295" type="title"/>
          </p:nvPr>
        </p:nvSpPr>
        <p:spPr>
          <a:xfrm>
            <a:off x="784850" y="445025"/>
            <a:ext cx="7352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2600">
                <a:latin typeface="Montserrat"/>
                <a:ea typeface="Montserrat"/>
                <a:cs typeface="Montserrat"/>
                <a:sym typeface="Montserrat"/>
              </a:rPr>
              <a:t>Key Vulnerabilities</a:t>
            </a:r>
            <a:endParaRPr b="1" sz="2600">
              <a:latin typeface="Montserrat"/>
              <a:ea typeface="Montserrat"/>
              <a:cs typeface="Montserrat"/>
              <a:sym typeface="Montserrat"/>
            </a:endParaRPr>
          </a:p>
        </p:txBody>
      </p:sp>
      <p:sp>
        <p:nvSpPr>
          <p:cNvPr id="943" name="Google Shape;943;p77"/>
          <p:cNvSpPr/>
          <p:nvPr/>
        </p:nvSpPr>
        <p:spPr>
          <a:xfrm rot="5400000">
            <a:off x="154262" y="412862"/>
            <a:ext cx="328525" cy="637026"/>
          </a:xfrm>
          <a:custGeom>
            <a:rect b="b" l="l" r="r" t="t"/>
            <a:pathLst>
              <a:path extrusionOk="0" h="63433" w="9696">
                <a:moveTo>
                  <a:pt x="0" y="0"/>
                </a:moveTo>
                <a:lnTo>
                  <a:pt x="0" y="63432"/>
                </a:lnTo>
                <a:lnTo>
                  <a:pt x="9695" y="63432"/>
                </a:lnTo>
                <a:lnTo>
                  <a:pt x="96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77"/>
          <p:cNvSpPr/>
          <p:nvPr/>
        </p:nvSpPr>
        <p:spPr>
          <a:xfrm rot="5400000">
            <a:off x="8813622" y="565252"/>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77"/>
          <p:cNvSpPr txBox="1"/>
          <p:nvPr>
            <p:ph idx="4294967295" type="title"/>
          </p:nvPr>
        </p:nvSpPr>
        <p:spPr>
          <a:xfrm>
            <a:off x="637025" y="1943775"/>
            <a:ext cx="6850200" cy="21675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Montserrat"/>
              <a:buChar char="●"/>
            </a:pPr>
            <a:r>
              <a:rPr b="1" lang="en-GB" sz="1200">
                <a:latin typeface="Montserrat"/>
                <a:ea typeface="Montserrat"/>
                <a:cs typeface="Montserrat"/>
                <a:sym typeface="Montserrat"/>
              </a:rPr>
              <a:t>Issue:</a:t>
            </a:r>
            <a:r>
              <a:rPr lang="en-GB" sz="1200">
                <a:latin typeface="Montserrat"/>
                <a:ea typeface="Montserrat"/>
                <a:cs typeface="Montserrat"/>
                <a:sym typeface="Montserrat"/>
              </a:rPr>
              <a:t> API Gateway is publicly accessible. Bad actors might be able to access restricted data directly.</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Solution </a:t>
            </a:r>
            <a:r>
              <a:rPr b="1" lang="en-GB" sz="1200">
                <a:latin typeface="Montserrat"/>
                <a:ea typeface="Montserrat"/>
                <a:cs typeface="Montserrat"/>
                <a:sym typeface="Montserrat"/>
              </a:rPr>
              <a:t>[Implemented] ✅</a:t>
            </a:r>
            <a:r>
              <a:rPr lang="en-GB" sz="1200">
                <a:latin typeface="Montserrat"/>
                <a:ea typeface="Montserrat"/>
                <a:cs typeface="Montserrat"/>
                <a:sym typeface="Montserrat"/>
              </a:rPr>
              <a:t>: </a:t>
            </a:r>
            <a:endParaRPr sz="1200">
              <a:latin typeface="Montserrat"/>
              <a:ea typeface="Montserrat"/>
              <a:cs typeface="Montserrat"/>
              <a:sym typeface="Montserrat"/>
            </a:endParaRPr>
          </a:p>
          <a:p>
            <a:pPr indent="-304800" lvl="1" marL="9144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Only allow access to authenticated users with a valid API Key in their request headers.</a:t>
            </a:r>
            <a:endParaRPr sz="1200">
              <a:latin typeface="Montserrat"/>
              <a:ea typeface="Montserrat"/>
              <a:cs typeface="Montserrat"/>
              <a:sym typeface="Montserrat"/>
            </a:endParaRPr>
          </a:p>
          <a:p>
            <a:pPr indent="-304800" lvl="1" marL="9144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Frontend and API Gateway are both HTTPS, preventing any MITM form of attacks.</a:t>
            </a:r>
            <a:endParaRPr sz="1200">
              <a:latin typeface="Montserrat"/>
              <a:ea typeface="Montserrat"/>
              <a:cs typeface="Montserrat"/>
              <a:sym typeface="Montserrat"/>
            </a:endParaRPr>
          </a:p>
        </p:txBody>
      </p:sp>
      <p:sp>
        <p:nvSpPr>
          <p:cNvPr id="946" name="Google Shape;946;p77"/>
          <p:cNvSpPr txBox="1"/>
          <p:nvPr>
            <p:ph idx="4294967295" type="title"/>
          </p:nvPr>
        </p:nvSpPr>
        <p:spPr>
          <a:xfrm>
            <a:off x="656800" y="1321575"/>
            <a:ext cx="497400" cy="30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1600">
                <a:solidFill>
                  <a:srgbClr val="CC0000"/>
                </a:solidFill>
                <a:latin typeface="Montserrat"/>
                <a:ea typeface="Montserrat"/>
                <a:cs typeface="Montserrat"/>
                <a:sym typeface="Montserrat"/>
              </a:rPr>
              <a:t>02</a:t>
            </a:r>
            <a:endParaRPr b="1" sz="1600">
              <a:solidFill>
                <a:srgbClr val="CC0000"/>
              </a:solidFill>
              <a:latin typeface="Montserrat"/>
              <a:ea typeface="Montserrat"/>
              <a:cs typeface="Montserrat"/>
              <a:sym typeface="Montserrat"/>
            </a:endParaRPr>
          </a:p>
        </p:txBody>
      </p:sp>
      <p:sp>
        <p:nvSpPr>
          <p:cNvPr id="947" name="Google Shape;947;p77"/>
          <p:cNvSpPr txBox="1"/>
          <p:nvPr>
            <p:ph idx="4294967295" type="title"/>
          </p:nvPr>
        </p:nvSpPr>
        <p:spPr>
          <a:xfrm>
            <a:off x="1154200" y="1321575"/>
            <a:ext cx="3887400" cy="30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1600">
                <a:solidFill>
                  <a:srgbClr val="CC0000"/>
                </a:solidFill>
                <a:latin typeface="Montserrat"/>
                <a:ea typeface="Montserrat"/>
                <a:cs typeface="Montserrat"/>
                <a:sym typeface="Montserrat"/>
              </a:rPr>
              <a:t>Directly Access of API Gateway</a:t>
            </a:r>
            <a:endParaRPr b="1" sz="1600">
              <a:solidFill>
                <a:srgbClr val="CC0000"/>
              </a:solidFill>
              <a:latin typeface="Montserrat"/>
              <a:ea typeface="Montserrat"/>
              <a:cs typeface="Montserrat"/>
              <a:sym typeface="Montserrat"/>
            </a:endParaRPr>
          </a:p>
        </p:txBody>
      </p:sp>
      <p:sp>
        <p:nvSpPr>
          <p:cNvPr id="948" name="Google Shape;948;p77"/>
          <p:cNvSpPr/>
          <p:nvPr/>
        </p:nvSpPr>
        <p:spPr>
          <a:xfrm>
            <a:off x="0"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Project Context</a:t>
            </a:r>
            <a:endParaRPr b="1" sz="800">
              <a:solidFill>
                <a:schemeClr val="dk1"/>
              </a:solidFill>
              <a:latin typeface="Montserrat"/>
              <a:ea typeface="Montserrat"/>
              <a:cs typeface="Montserrat"/>
              <a:sym typeface="Montserrat"/>
            </a:endParaRPr>
          </a:p>
        </p:txBody>
      </p:sp>
      <p:sp>
        <p:nvSpPr>
          <p:cNvPr id="949" name="Google Shape;949;p77"/>
          <p:cNvSpPr/>
          <p:nvPr/>
        </p:nvSpPr>
        <p:spPr>
          <a:xfrm>
            <a:off x="1515231"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Solution Overview</a:t>
            </a:r>
            <a:endParaRPr b="1" sz="800">
              <a:solidFill>
                <a:schemeClr val="dk1"/>
              </a:solidFill>
              <a:latin typeface="Montserrat"/>
              <a:ea typeface="Montserrat"/>
              <a:cs typeface="Montserrat"/>
              <a:sym typeface="Montserrat"/>
            </a:endParaRPr>
          </a:p>
        </p:txBody>
      </p:sp>
      <p:sp>
        <p:nvSpPr>
          <p:cNvPr id="950" name="Google Shape;950;p77"/>
          <p:cNvSpPr/>
          <p:nvPr/>
        </p:nvSpPr>
        <p:spPr>
          <a:xfrm>
            <a:off x="3030474"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Maintainability</a:t>
            </a:r>
            <a:endParaRPr b="1" sz="800">
              <a:solidFill>
                <a:schemeClr val="dk1"/>
              </a:solidFill>
              <a:latin typeface="Montserrat"/>
              <a:ea typeface="Montserrat"/>
              <a:cs typeface="Montserrat"/>
              <a:sym typeface="Montserrat"/>
            </a:endParaRPr>
          </a:p>
        </p:txBody>
      </p:sp>
      <p:sp>
        <p:nvSpPr>
          <p:cNvPr id="951" name="Google Shape;951;p77"/>
          <p:cNvSpPr/>
          <p:nvPr/>
        </p:nvSpPr>
        <p:spPr>
          <a:xfrm>
            <a:off x="4545716"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Availability</a:t>
            </a:r>
            <a:endParaRPr b="1" sz="800">
              <a:solidFill>
                <a:schemeClr val="dk1"/>
              </a:solidFill>
              <a:latin typeface="Montserrat"/>
              <a:ea typeface="Montserrat"/>
              <a:cs typeface="Montserrat"/>
              <a:sym typeface="Montserrat"/>
            </a:endParaRPr>
          </a:p>
        </p:txBody>
      </p:sp>
      <p:sp>
        <p:nvSpPr>
          <p:cNvPr id="952" name="Google Shape;952;p77"/>
          <p:cNvSpPr/>
          <p:nvPr/>
        </p:nvSpPr>
        <p:spPr>
          <a:xfrm>
            <a:off x="6060958" y="4884900"/>
            <a:ext cx="1515300" cy="258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rgbClr val="FFFFFF"/>
                </a:solidFill>
                <a:latin typeface="Montserrat"/>
                <a:ea typeface="Montserrat"/>
                <a:cs typeface="Montserrat"/>
                <a:sym typeface="Montserrat"/>
              </a:rPr>
              <a:t>Security</a:t>
            </a:r>
            <a:endParaRPr b="1" sz="800">
              <a:solidFill>
                <a:schemeClr val="dk1"/>
              </a:solidFill>
              <a:latin typeface="Montserrat"/>
              <a:ea typeface="Montserrat"/>
              <a:cs typeface="Montserrat"/>
              <a:sym typeface="Montserrat"/>
            </a:endParaRPr>
          </a:p>
        </p:txBody>
      </p:sp>
      <p:sp>
        <p:nvSpPr>
          <p:cNvPr id="953" name="Google Shape;953;p77"/>
          <p:cNvSpPr/>
          <p:nvPr/>
        </p:nvSpPr>
        <p:spPr>
          <a:xfrm>
            <a:off x="7576200" y="4884900"/>
            <a:ext cx="15678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dk1"/>
                </a:solidFill>
                <a:latin typeface="Montserrat"/>
                <a:ea typeface="Montserrat"/>
                <a:cs typeface="Montserrat"/>
                <a:sym typeface="Montserrat"/>
              </a:rPr>
              <a:t>Performance</a:t>
            </a:r>
            <a:endParaRPr b="1" sz="800">
              <a:solidFill>
                <a:schemeClr val="dk1"/>
              </a:solidFill>
              <a:latin typeface="Montserrat"/>
              <a:ea typeface="Montserrat"/>
              <a:cs typeface="Montserrat"/>
              <a:sym typeface="Montserrat"/>
            </a:endParaRPr>
          </a:p>
        </p:txBody>
      </p:sp>
      <p:sp>
        <p:nvSpPr>
          <p:cNvPr id="954" name="Google Shape;954;p77"/>
          <p:cNvSpPr txBox="1"/>
          <p:nvPr>
            <p:ph idx="12" type="sldNum"/>
          </p:nvPr>
        </p:nvSpPr>
        <p:spPr>
          <a:xfrm>
            <a:off x="8556784" y="4490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78"/>
          <p:cNvSpPr/>
          <p:nvPr/>
        </p:nvSpPr>
        <p:spPr>
          <a:xfrm rot="5400000">
            <a:off x="8813622" y="489052"/>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78"/>
          <p:cNvSpPr txBox="1"/>
          <p:nvPr>
            <p:ph idx="4294967295" type="title"/>
          </p:nvPr>
        </p:nvSpPr>
        <p:spPr>
          <a:xfrm>
            <a:off x="784850" y="445025"/>
            <a:ext cx="7352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2600">
                <a:latin typeface="Montserrat"/>
                <a:ea typeface="Montserrat"/>
                <a:cs typeface="Montserrat"/>
                <a:sym typeface="Montserrat"/>
              </a:rPr>
              <a:t>Key Vulnerabilities</a:t>
            </a:r>
            <a:endParaRPr b="1" sz="2600">
              <a:latin typeface="Montserrat"/>
              <a:ea typeface="Montserrat"/>
              <a:cs typeface="Montserrat"/>
              <a:sym typeface="Montserrat"/>
            </a:endParaRPr>
          </a:p>
        </p:txBody>
      </p:sp>
      <p:sp>
        <p:nvSpPr>
          <p:cNvPr id="961" name="Google Shape;961;p78"/>
          <p:cNvSpPr/>
          <p:nvPr/>
        </p:nvSpPr>
        <p:spPr>
          <a:xfrm rot="5400000">
            <a:off x="154262" y="412862"/>
            <a:ext cx="328525" cy="637026"/>
          </a:xfrm>
          <a:custGeom>
            <a:rect b="b" l="l" r="r" t="t"/>
            <a:pathLst>
              <a:path extrusionOk="0" h="63433" w="9696">
                <a:moveTo>
                  <a:pt x="0" y="0"/>
                </a:moveTo>
                <a:lnTo>
                  <a:pt x="0" y="63432"/>
                </a:lnTo>
                <a:lnTo>
                  <a:pt x="9695" y="63432"/>
                </a:lnTo>
                <a:lnTo>
                  <a:pt x="96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78"/>
          <p:cNvSpPr/>
          <p:nvPr/>
        </p:nvSpPr>
        <p:spPr>
          <a:xfrm rot="5400000">
            <a:off x="8813622" y="565252"/>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78"/>
          <p:cNvSpPr txBox="1"/>
          <p:nvPr>
            <p:ph idx="4294967295" type="title"/>
          </p:nvPr>
        </p:nvSpPr>
        <p:spPr>
          <a:xfrm>
            <a:off x="637025" y="1943775"/>
            <a:ext cx="6850200" cy="21675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Montserrat"/>
              <a:buChar char="●"/>
            </a:pPr>
            <a:r>
              <a:rPr b="1" lang="en-GB" sz="1200">
                <a:latin typeface="Montserrat"/>
                <a:ea typeface="Montserrat"/>
                <a:cs typeface="Montserrat"/>
                <a:sym typeface="Montserrat"/>
              </a:rPr>
              <a:t>Issue:</a:t>
            </a:r>
            <a:r>
              <a:rPr lang="en-GB" sz="1200">
                <a:latin typeface="Montserrat"/>
                <a:ea typeface="Montserrat"/>
                <a:cs typeface="Montserrat"/>
                <a:sym typeface="Montserrat"/>
              </a:rPr>
              <a:t> API Gateway is publicly accessible. Intruders might directly access the gateway and attempt to perform DDoS on the gateway resulting in unnecessary throttle or worse, bring down the service all together.</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Solution </a:t>
            </a:r>
            <a:r>
              <a:rPr b="1" lang="en-GB" sz="1200">
                <a:latin typeface="Montserrat"/>
                <a:ea typeface="Montserrat"/>
                <a:cs typeface="Montserrat"/>
                <a:sym typeface="Montserrat"/>
              </a:rPr>
              <a:t>[Implemented] ✅</a:t>
            </a:r>
            <a:r>
              <a:rPr lang="en-GB" sz="1200">
                <a:latin typeface="Montserrat"/>
                <a:ea typeface="Montserrat"/>
                <a:cs typeface="Montserrat"/>
                <a:sym typeface="Montserrat"/>
              </a:rPr>
              <a:t>: </a:t>
            </a:r>
            <a:endParaRPr sz="1200">
              <a:latin typeface="Montserrat"/>
              <a:ea typeface="Montserrat"/>
              <a:cs typeface="Montserrat"/>
              <a:sym typeface="Montserrat"/>
            </a:endParaRPr>
          </a:p>
          <a:p>
            <a:pPr indent="-304800" lvl="1" marL="9144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Only allow access to authenticated users with a valid API Key in their request headers.</a:t>
            </a:r>
            <a:endParaRPr sz="1200">
              <a:latin typeface="Montserrat"/>
              <a:ea typeface="Montserrat"/>
              <a:cs typeface="Montserrat"/>
              <a:sym typeface="Montserrat"/>
            </a:endParaRPr>
          </a:p>
          <a:p>
            <a:pPr indent="-304800" lvl="1" marL="9144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Frontend and Services are both HTTPS, preventing any MITM form of attacks.</a:t>
            </a:r>
            <a:endParaRPr sz="1200">
              <a:latin typeface="Montserrat"/>
              <a:ea typeface="Montserrat"/>
              <a:cs typeface="Montserrat"/>
              <a:sym typeface="Montserrat"/>
            </a:endParaRPr>
          </a:p>
        </p:txBody>
      </p:sp>
      <p:sp>
        <p:nvSpPr>
          <p:cNvPr id="964" name="Google Shape;964;p78"/>
          <p:cNvSpPr txBox="1"/>
          <p:nvPr>
            <p:ph idx="4294967295" type="title"/>
          </p:nvPr>
        </p:nvSpPr>
        <p:spPr>
          <a:xfrm>
            <a:off x="656800" y="1321575"/>
            <a:ext cx="497400" cy="30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1600">
                <a:solidFill>
                  <a:srgbClr val="CC0000"/>
                </a:solidFill>
                <a:latin typeface="Montserrat"/>
                <a:ea typeface="Montserrat"/>
                <a:cs typeface="Montserrat"/>
                <a:sym typeface="Montserrat"/>
              </a:rPr>
              <a:t>02</a:t>
            </a:r>
            <a:endParaRPr b="1" sz="1600">
              <a:solidFill>
                <a:srgbClr val="CC0000"/>
              </a:solidFill>
              <a:latin typeface="Montserrat"/>
              <a:ea typeface="Montserrat"/>
              <a:cs typeface="Montserrat"/>
              <a:sym typeface="Montserrat"/>
            </a:endParaRPr>
          </a:p>
        </p:txBody>
      </p:sp>
      <p:sp>
        <p:nvSpPr>
          <p:cNvPr id="965" name="Google Shape;965;p78"/>
          <p:cNvSpPr txBox="1"/>
          <p:nvPr>
            <p:ph idx="4294967295" type="title"/>
          </p:nvPr>
        </p:nvSpPr>
        <p:spPr>
          <a:xfrm>
            <a:off x="1154200" y="1321575"/>
            <a:ext cx="3887400" cy="30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1600">
                <a:solidFill>
                  <a:srgbClr val="CC0000"/>
                </a:solidFill>
                <a:latin typeface="Montserrat"/>
                <a:ea typeface="Montserrat"/>
                <a:cs typeface="Montserrat"/>
                <a:sym typeface="Montserrat"/>
              </a:rPr>
              <a:t>Directly Access of API Gateway</a:t>
            </a:r>
            <a:endParaRPr b="1" sz="1600">
              <a:solidFill>
                <a:srgbClr val="CC0000"/>
              </a:solidFill>
              <a:latin typeface="Montserrat"/>
              <a:ea typeface="Montserrat"/>
              <a:cs typeface="Montserrat"/>
              <a:sym typeface="Montserrat"/>
            </a:endParaRPr>
          </a:p>
        </p:txBody>
      </p:sp>
      <p:sp>
        <p:nvSpPr>
          <p:cNvPr id="966" name="Google Shape;966;p78"/>
          <p:cNvSpPr/>
          <p:nvPr/>
        </p:nvSpPr>
        <p:spPr>
          <a:xfrm>
            <a:off x="0"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Project Context</a:t>
            </a:r>
            <a:endParaRPr b="1" sz="800">
              <a:solidFill>
                <a:schemeClr val="dk1"/>
              </a:solidFill>
              <a:latin typeface="Montserrat"/>
              <a:ea typeface="Montserrat"/>
              <a:cs typeface="Montserrat"/>
              <a:sym typeface="Montserrat"/>
            </a:endParaRPr>
          </a:p>
        </p:txBody>
      </p:sp>
      <p:sp>
        <p:nvSpPr>
          <p:cNvPr id="967" name="Google Shape;967;p78"/>
          <p:cNvSpPr/>
          <p:nvPr/>
        </p:nvSpPr>
        <p:spPr>
          <a:xfrm>
            <a:off x="1515231"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Solution Overview</a:t>
            </a:r>
            <a:endParaRPr b="1" sz="800">
              <a:solidFill>
                <a:schemeClr val="dk1"/>
              </a:solidFill>
              <a:latin typeface="Montserrat"/>
              <a:ea typeface="Montserrat"/>
              <a:cs typeface="Montserrat"/>
              <a:sym typeface="Montserrat"/>
            </a:endParaRPr>
          </a:p>
        </p:txBody>
      </p:sp>
      <p:sp>
        <p:nvSpPr>
          <p:cNvPr id="968" name="Google Shape;968;p78"/>
          <p:cNvSpPr/>
          <p:nvPr/>
        </p:nvSpPr>
        <p:spPr>
          <a:xfrm>
            <a:off x="3030474"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Maintainability</a:t>
            </a:r>
            <a:endParaRPr b="1" sz="800">
              <a:solidFill>
                <a:schemeClr val="dk1"/>
              </a:solidFill>
              <a:latin typeface="Montserrat"/>
              <a:ea typeface="Montserrat"/>
              <a:cs typeface="Montserrat"/>
              <a:sym typeface="Montserrat"/>
            </a:endParaRPr>
          </a:p>
        </p:txBody>
      </p:sp>
      <p:sp>
        <p:nvSpPr>
          <p:cNvPr id="969" name="Google Shape;969;p78"/>
          <p:cNvSpPr/>
          <p:nvPr/>
        </p:nvSpPr>
        <p:spPr>
          <a:xfrm>
            <a:off x="4545716"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Availability</a:t>
            </a:r>
            <a:endParaRPr b="1" sz="800">
              <a:solidFill>
                <a:schemeClr val="dk1"/>
              </a:solidFill>
              <a:latin typeface="Montserrat"/>
              <a:ea typeface="Montserrat"/>
              <a:cs typeface="Montserrat"/>
              <a:sym typeface="Montserrat"/>
            </a:endParaRPr>
          </a:p>
        </p:txBody>
      </p:sp>
      <p:sp>
        <p:nvSpPr>
          <p:cNvPr id="970" name="Google Shape;970;p78"/>
          <p:cNvSpPr/>
          <p:nvPr/>
        </p:nvSpPr>
        <p:spPr>
          <a:xfrm>
            <a:off x="6060958" y="4884900"/>
            <a:ext cx="1515300" cy="258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rgbClr val="FFFFFF"/>
                </a:solidFill>
                <a:latin typeface="Montserrat"/>
                <a:ea typeface="Montserrat"/>
                <a:cs typeface="Montserrat"/>
                <a:sym typeface="Montserrat"/>
              </a:rPr>
              <a:t>Security</a:t>
            </a:r>
            <a:endParaRPr b="1" sz="800">
              <a:solidFill>
                <a:schemeClr val="dk1"/>
              </a:solidFill>
              <a:latin typeface="Montserrat"/>
              <a:ea typeface="Montserrat"/>
              <a:cs typeface="Montserrat"/>
              <a:sym typeface="Montserrat"/>
            </a:endParaRPr>
          </a:p>
        </p:txBody>
      </p:sp>
      <p:sp>
        <p:nvSpPr>
          <p:cNvPr id="971" name="Google Shape;971;p78"/>
          <p:cNvSpPr/>
          <p:nvPr/>
        </p:nvSpPr>
        <p:spPr>
          <a:xfrm>
            <a:off x="7576200" y="4884900"/>
            <a:ext cx="15678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dk1"/>
                </a:solidFill>
                <a:latin typeface="Montserrat"/>
                <a:ea typeface="Montserrat"/>
                <a:cs typeface="Montserrat"/>
                <a:sym typeface="Montserrat"/>
              </a:rPr>
              <a:t>Performance</a:t>
            </a:r>
            <a:endParaRPr b="1" sz="800">
              <a:solidFill>
                <a:schemeClr val="dk1"/>
              </a:solidFill>
              <a:latin typeface="Montserrat"/>
              <a:ea typeface="Montserrat"/>
              <a:cs typeface="Montserrat"/>
              <a:sym typeface="Montserrat"/>
            </a:endParaRPr>
          </a:p>
        </p:txBody>
      </p:sp>
      <p:sp>
        <p:nvSpPr>
          <p:cNvPr id="972" name="Google Shape;972;p78"/>
          <p:cNvSpPr txBox="1"/>
          <p:nvPr>
            <p:ph idx="12" type="sldNum"/>
          </p:nvPr>
        </p:nvSpPr>
        <p:spPr>
          <a:xfrm>
            <a:off x="8556784" y="4490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973" name="Google Shape;973;p78"/>
          <p:cNvPicPr preferRelativeResize="0"/>
          <p:nvPr/>
        </p:nvPicPr>
        <p:blipFill>
          <a:blip r:embed="rId3">
            <a:alphaModFix/>
          </a:blip>
          <a:stretch>
            <a:fillRect/>
          </a:stretch>
        </p:blipFill>
        <p:spPr>
          <a:xfrm>
            <a:off x="734425" y="397950"/>
            <a:ext cx="7452950" cy="43476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79"/>
          <p:cNvSpPr/>
          <p:nvPr/>
        </p:nvSpPr>
        <p:spPr>
          <a:xfrm rot="5400000">
            <a:off x="8813622" y="489052"/>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79"/>
          <p:cNvSpPr txBox="1"/>
          <p:nvPr>
            <p:ph idx="4294967295" type="title"/>
          </p:nvPr>
        </p:nvSpPr>
        <p:spPr>
          <a:xfrm>
            <a:off x="784850" y="445025"/>
            <a:ext cx="7352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2600">
                <a:latin typeface="Montserrat"/>
                <a:ea typeface="Montserrat"/>
                <a:cs typeface="Montserrat"/>
                <a:sym typeface="Montserrat"/>
              </a:rPr>
              <a:t>Key Vulnerabilities</a:t>
            </a:r>
            <a:endParaRPr b="1" sz="2600">
              <a:latin typeface="Montserrat"/>
              <a:ea typeface="Montserrat"/>
              <a:cs typeface="Montserrat"/>
              <a:sym typeface="Montserrat"/>
            </a:endParaRPr>
          </a:p>
        </p:txBody>
      </p:sp>
      <p:sp>
        <p:nvSpPr>
          <p:cNvPr id="980" name="Google Shape;980;p79"/>
          <p:cNvSpPr/>
          <p:nvPr/>
        </p:nvSpPr>
        <p:spPr>
          <a:xfrm rot="5400000">
            <a:off x="154262" y="412862"/>
            <a:ext cx="328525" cy="637026"/>
          </a:xfrm>
          <a:custGeom>
            <a:rect b="b" l="l" r="r" t="t"/>
            <a:pathLst>
              <a:path extrusionOk="0" h="63433" w="9696">
                <a:moveTo>
                  <a:pt x="0" y="0"/>
                </a:moveTo>
                <a:lnTo>
                  <a:pt x="0" y="63432"/>
                </a:lnTo>
                <a:lnTo>
                  <a:pt x="9695" y="63432"/>
                </a:lnTo>
                <a:lnTo>
                  <a:pt x="96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79"/>
          <p:cNvSpPr/>
          <p:nvPr/>
        </p:nvSpPr>
        <p:spPr>
          <a:xfrm rot="5400000">
            <a:off x="8813622" y="565252"/>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79"/>
          <p:cNvSpPr txBox="1"/>
          <p:nvPr>
            <p:ph idx="4294967295" type="title"/>
          </p:nvPr>
        </p:nvSpPr>
        <p:spPr>
          <a:xfrm>
            <a:off x="637025" y="1943775"/>
            <a:ext cx="7247100" cy="21675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Montserrat"/>
              <a:buChar char="●"/>
            </a:pPr>
            <a:r>
              <a:rPr b="1" lang="en-GB" sz="1200">
                <a:latin typeface="Montserrat"/>
                <a:ea typeface="Montserrat"/>
                <a:cs typeface="Montserrat"/>
                <a:sym typeface="Montserrat"/>
              </a:rPr>
              <a:t>Issue:</a:t>
            </a:r>
            <a:r>
              <a:rPr lang="en-GB" sz="1200">
                <a:latin typeface="Montserrat"/>
                <a:ea typeface="Montserrat"/>
                <a:cs typeface="Montserrat"/>
                <a:sym typeface="Montserrat"/>
              </a:rPr>
              <a:t> As of now PCI and PII data are only encrypted at rest and at transit with KMS. There might be a possibility of an internal leak and unauthorised developers get access to the users’ data.</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Solution </a:t>
            </a:r>
            <a:r>
              <a:rPr b="1" lang="en-GB" sz="1200">
                <a:latin typeface="Montserrat"/>
                <a:ea typeface="Montserrat"/>
                <a:cs typeface="Montserrat"/>
                <a:sym typeface="Montserrat"/>
              </a:rPr>
              <a:t>[Implemented] ✅</a:t>
            </a:r>
            <a:r>
              <a:rPr lang="en-GB" sz="1200">
                <a:latin typeface="Montserrat"/>
                <a:ea typeface="Montserrat"/>
                <a:cs typeface="Montserrat"/>
                <a:sym typeface="Montserrat"/>
              </a:rPr>
              <a:t>: </a:t>
            </a:r>
            <a:endParaRPr sz="1200">
              <a:latin typeface="Montserrat"/>
              <a:ea typeface="Montserrat"/>
              <a:cs typeface="Montserrat"/>
              <a:sym typeface="Montserrat"/>
            </a:endParaRPr>
          </a:p>
          <a:p>
            <a:pPr indent="-304800" lvl="1" marL="9144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Encrypted at rest using managed keys by AWS</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Solution </a:t>
            </a:r>
            <a:r>
              <a:rPr b="1" lang="en-GB" sz="1200">
                <a:latin typeface="Montserrat"/>
                <a:ea typeface="Montserrat"/>
                <a:cs typeface="Montserrat"/>
                <a:sym typeface="Montserrat"/>
              </a:rPr>
              <a:t>[Not implemented] ❌</a:t>
            </a:r>
            <a:r>
              <a:rPr lang="en-GB" sz="1200">
                <a:latin typeface="Montserrat"/>
                <a:ea typeface="Montserrat"/>
                <a:cs typeface="Montserrat"/>
                <a:sym typeface="Montserrat"/>
              </a:rPr>
              <a:t>: </a:t>
            </a:r>
            <a:endParaRPr sz="1200">
              <a:latin typeface="Montserrat"/>
              <a:ea typeface="Montserrat"/>
              <a:cs typeface="Montserrat"/>
              <a:sym typeface="Montserrat"/>
            </a:endParaRPr>
          </a:p>
          <a:p>
            <a:pPr indent="-304800" lvl="1" marL="9144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Finding leakage</a:t>
            </a:r>
            <a:endParaRPr sz="1200">
              <a:latin typeface="Montserrat"/>
              <a:ea typeface="Montserrat"/>
              <a:cs typeface="Montserrat"/>
              <a:sym typeface="Montserrat"/>
            </a:endParaRPr>
          </a:p>
          <a:p>
            <a:pPr indent="-304800" lvl="2" marL="13716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Scan the data with Amazon Macie (to find leakage)</a:t>
            </a:r>
            <a:endParaRPr sz="1200">
              <a:latin typeface="Montserrat"/>
              <a:ea typeface="Montserrat"/>
              <a:cs typeface="Montserrat"/>
              <a:sym typeface="Montserrat"/>
            </a:endParaRPr>
          </a:p>
        </p:txBody>
      </p:sp>
      <p:sp>
        <p:nvSpPr>
          <p:cNvPr id="983" name="Google Shape;983;p79"/>
          <p:cNvSpPr txBox="1"/>
          <p:nvPr>
            <p:ph idx="4294967295" type="title"/>
          </p:nvPr>
        </p:nvSpPr>
        <p:spPr>
          <a:xfrm>
            <a:off x="656800" y="1321575"/>
            <a:ext cx="497400" cy="30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1600">
                <a:solidFill>
                  <a:srgbClr val="CC0000"/>
                </a:solidFill>
                <a:latin typeface="Montserrat"/>
                <a:ea typeface="Montserrat"/>
                <a:cs typeface="Montserrat"/>
                <a:sym typeface="Montserrat"/>
              </a:rPr>
              <a:t>03</a:t>
            </a:r>
            <a:endParaRPr b="1" sz="1600">
              <a:solidFill>
                <a:srgbClr val="CC0000"/>
              </a:solidFill>
              <a:latin typeface="Montserrat"/>
              <a:ea typeface="Montserrat"/>
              <a:cs typeface="Montserrat"/>
              <a:sym typeface="Montserrat"/>
            </a:endParaRPr>
          </a:p>
        </p:txBody>
      </p:sp>
      <p:sp>
        <p:nvSpPr>
          <p:cNvPr id="984" name="Google Shape;984;p79"/>
          <p:cNvSpPr txBox="1"/>
          <p:nvPr>
            <p:ph idx="4294967295" type="title"/>
          </p:nvPr>
        </p:nvSpPr>
        <p:spPr>
          <a:xfrm>
            <a:off x="1154200" y="1321575"/>
            <a:ext cx="3207900" cy="30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1600">
                <a:solidFill>
                  <a:srgbClr val="CC0000"/>
                </a:solidFill>
                <a:latin typeface="Montserrat"/>
                <a:ea typeface="Montserrat"/>
                <a:cs typeface="Montserrat"/>
                <a:sym typeface="Montserrat"/>
              </a:rPr>
              <a:t>PII and PCI Data</a:t>
            </a:r>
            <a:endParaRPr b="1" sz="1600">
              <a:solidFill>
                <a:srgbClr val="CC0000"/>
              </a:solidFill>
              <a:latin typeface="Montserrat"/>
              <a:ea typeface="Montserrat"/>
              <a:cs typeface="Montserrat"/>
              <a:sym typeface="Montserrat"/>
            </a:endParaRPr>
          </a:p>
        </p:txBody>
      </p:sp>
      <p:sp>
        <p:nvSpPr>
          <p:cNvPr id="985" name="Google Shape;985;p79"/>
          <p:cNvSpPr/>
          <p:nvPr/>
        </p:nvSpPr>
        <p:spPr>
          <a:xfrm>
            <a:off x="0"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Project Context</a:t>
            </a:r>
            <a:endParaRPr b="1" sz="800">
              <a:solidFill>
                <a:schemeClr val="dk1"/>
              </a:solidFill>
              <a:latin typeface="Montserrat"/>
              <a:ea typeface="Montserrat"/>
              <a:cs typeface="Montserrat"/>
              <a:sym typeface="Montserrat"/>
            </a:endParaRPr>
          </a:p>
        </p:txBody>
      </p:sp>
      <p:sp>
        <p:nvSpPr>
          <p:cNvPr id="986" name="Google Shape;986;p79"/>
          <p:cNvSpPr/>
          <p:nvPr/>
        </p:nvSpPr>
        <p:spPr>
          <a:xfrm>
            <a:off x="1515231"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Solution Overview</a:t>
            </a:r>
            <a:endParaRPr b="1" sz="800">
              <a:solidFill>
                <a:schemeClr val="dk1"/>
              </a:solidFill>
              <a:latin typeface="Montserrat"/>
              <a:ea typeface="Montserrat"/>
              <a:cs typeface="Montserrat"/>
              <a:sym typeface="Montserrat"/>
            </a:endParaRPr>
          </a:p>
        </p:txBody>
      </p:sp>
      <p:sp>
        <p:nvSpPr>
          <p:cNvPr id="987" name="Google Shape;987;p79"/>
          <p:cNvSpPr/>
          <p:nvPr/>
        </p:nvSpPr>
        <p:spPr>
          <a:xfrm>
            <a:off x="3030474"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Maintainability</a:t>
            </a:r>
            <a:endParaRPr b="1" sz="800">
              <a:solidFill>
                <a:schemeClr val="dk1"/>
              </a:solidFill>
              <a:latin typeface="Montserrat"/>
              <a:ea typeface="Montserrat"/>
              <a:cs typeface="Montserrat"/>
              <a:sym typeface="Montserrat"/>
            </a:endParaRPr>
          </a:p>
        </p:txBody>
      </p:sp>
      <p:sp>
        <p:nvSpPr>
          <p:cNvPr id="988" name="Google Shape;988;p79"/>
          <p:cNvSpPr/>
          <p:nvPr/>
        </p:nvSpPr>
        <p:spPr>
          <a:xfrm>
            <a:off x="4545716"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Availability</a:t>
            </a:r>
            <a:endParaRPr b="1" sz="800">
              <a:solidFill>
                <a:schemeClr val="dk1"/>
              </a:solidFill>
              <a:latin typeface="Montserrat"/>
              <a:ea typeface="Montserrat"/>
              <a:cs typeface="Montserrat"/>
              <a:sym typeface="Montserrat"/>
            </a:endParaRPr>
          </a:p>
        </p:txBody>
      </p:sp>
      <p:sp>
        <p:nvSpPr>
          <p:cNvPr id="989" name="Google Shape;989;p79"/>
          <p:cNvSpPr/>
          <p:nvPr/>
        </p:nvSpPr>
        <p:spPr>
          <a:xfrm>
            <a:off x="6060958" y="4884900"/>
            <a:ext cx="1515300" cy="258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rgbClr val="FFFFFF"/>
                </a:solidFill>
                <a:latin typeface="Montserrat"/>
                <a:ea typeface="Montserrat"/>
                <a:cs typeface="Montserrat"/>
                <a:sym typeface="Montserrat"/>
              </a:rPr>
              <a:t>Security</a:t>
            </a:r>
            <a:endParaRPr b="1" sz="800">
              <a:solidFill>
                <a:schemeClr val="dk1"/>
              </a:solidFill>
              <a:latin typeface="Montserrat"/>
              <a:ea typeface="Montserrat"/>
              <a:cs typeface="Montserrat"/>
              <a:sym typeface="Montserrat"/>
            </a:endParaRPr>
          </a:p>
        </p:txBody>
      </p:sp>
      <p:sp>
        <p:nvSpPr>
          <p:cNvPr id="990" name="Google Shape;990;p79"/>
          <p:cNvSpPr/>
          <p:nvPr/>
        </p:nvSpPr>
        <p:spPr>
          <a:xfrm>
            <a:off x="7576200" y="4884900"/>
            <a:ext cx="15678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dk1"/>
                </a:solidFill>
                <a:latin typeface="Montserrat"/>
                <a:ea typeface="Montserrat"/>
                <a:cs typeface="Montserrat"/>
                <a:sym typeface="Montserrat"/>
              </a:rPr>
              <a:t>Performance</a:t>
            </a:r>
            <a:endParaRPr b="1" sz="800">
              <a:solidFill>
                <a:schemeClr val="dk1"/>
              </a:solidFill>
              <a:latin typeface="Montserrat"/>
              <a:ea typeface="Montserrat"/>
              <a:cs typeface="Montserrat"/>
              <a:sym typeface="Montserrat"/>
            </a:endParaRPr>
          </a:p>
        </p:txBody>
      </p:sp>
      <p:sp>
        <p:nvSpPr>
          <p:cNvPr id="991" name="Google Shape;991;p79"/>
          <p:cNvSpPr txBox="1"/>
          <p:nvPr>
            <p:ph idx="12" type="sldNum"/>
          </p:nvPr>
        </p:nvSpPr>
        <p:spPr>
          <a:xfrm>
            <a:off x="8556784" y="4490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4"/>
          <p:cNvSpPr txBox="1"/>
          <p:nvPr>
            <p:ph idx="4294967295" type="title"/>
          </p:nvPr>
        </p:nvSpPr>
        <p:spPr>
          <a:xfrm>
            <a:off x="784850" y="597425"/>
            <a:ext cx="7352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Business Needs</a:t>
            </a:r>
            <a:endParaRPr b="1">
              <a:latin typeface="Montserrat"/>
              <a:ea typeface="Montserrat"/>
              <a:cs typeface="Montserrat"/>
              <a:sym typeface="Montserrat"/>
            </a:endParaRPr>
          </a:p>
        </p:txBody>
      </p:sp>
      <p:sp>
        <p:nvSpPr>
          <p:cNvPr id="301" name="Google Shape;301;p44"/>
          <p:cNvSpPr/>
          <p:nvPr/>
        </p:nvSpPr>
        <p:spPr>
          <a:xfrm rot="5400000">
            <a:off x="154262" y="565262"/>
            <a:ext cx="328525" cy="637026"/>
          </a:xfrm>
          <a:custGeom>
            <a:rect b="b" l="l" r="r" t="t"/>
            <a:pathLst>
              <a:path extrusionOk="0" h="63433" w="9696">
                <a:moveTo>
                  <a:pt x="0" y="0"/>
                </a:moveTo>
                <a:lnTo>
                  <a:pt x="0" y="63432"/>
                </a:lnTo>
                <a:lnTo>
                  <a:pt x="9695" y="63432"/>
                </a:lnTo>
                <a:lnTo>
                  <a:pt x="96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4"/>
          <p:cNvSpPr/>
          <p:nvPr/>
        </p:nvSpPr>
        <p:spPr>
          <a:xfrm rot="5400000">
            <a:off x="8813622" y="717652"/>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4"/>
          <p:cNvSpPr/>
          <p:nvPr/>
        </p:nvSpPr>
        <p:spPr>
          <a:xfrm>
            <a:off x="0" y="4884900"/>
            <a:ext cx="1515300" cy="258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latin typeface="Montserrat"/>
                <a:ea typeface="Montserrat"/>
                <a:cs typeface="Montserrat"/>
                <a:sym typeface="Montserrat"/>
              </a:rPr>
              <a:t>Project</a:t>
            </a:r>
            <a:r>
              <a:rPr b="1" lang="en-GB" sz="800">
                <a:solidFill>
                  <a:srgbClr val="FFFFFF"/>
                </a:solidFill>
                <a:latin typeface="Montserrat"/>
                <a:ea typeface="Montserrat"/>
                <a:cs typeface="Montserrat"/>
                <a:sym typeface="Montserrat"/>
              </a:rPr>
              <a:t> Context</a:t>
            </a:r>
            <a:endParaRPr b="1" sz="800">
              <a:solidFill>
                <a:srgbClr val="FFFFFF"/>
              </a:solidFill>
              <a:latin typeface="Montserrat"/>
              <a:ea typeface="Montserrat"/>
              <a:cs typeface="Montserrat"/>
              <a:sym typeface="Montserrat"/>
            </a:endParaRPr>
          </a:p>
        </p:txBody>
      </p:sp>
      <p:sp>
        <p:nvSpPr>
          <p:cNvPr id="304" name="Google Shape;304;p44"/>
          <p:cNvSpPr/>
          <p:nvPr/>
        </p:nvSpPr>
        <p:spPr>
          <a:xfrm>
            <a:off x="1515231"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dk1"/>
                </a:solidFill>
                <a:latin typeface="Montserrat"/>
                <a:ea typeface="Montserrat"/>
                <a:cs typeface="Montserrat"/>
                <a:sym typeface="Montserrat"/>
              </a:rPr>
              <a:t>Solution Overview</a:t>
            </a:r>
            <a:endParaRPr b="1" sz="800">
              <a:solidFill>
                <a:schemeClr val="dk1"/>
              </a:solidFill>
              <a:latin typeface="Montserrat"/>
              <a:ea typeface="Montserrat"/>
              <a:cs typeface="Montserrat"/>
              <a:sym typeface="Montserrat"/>
            </a:endParaRPr>
          </a:p>
        </p:txBody>
      </p:sp>
      <p:sp>
        <p:nvSpPr>
          <p:cNvPr id="305" name="Google Shape;305;p44"/>
          <p:cNvSpPr/>
          <p:nvPr/>
        </p:nvSpPr>
        <p:spPr>
          <a:xfrm>
            <a:off x="3030474"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Maintainability</a:t>
            </a:r>
            <a:endParaRPr b="1" sz="800">
              <a:solidFill>
                <a:schemeClr val="dk1"/>
              </a:solidFill>
              <a:latin typeface="Montserrat"/>
              <a:ea typeface="Montserrat"/>
              <a:cs typeface="Montserrat"/>
              <a:sym typeface="Montserrat"/>
            </a:endParaRPr>
          </a:p>
        </p:txBody>
      </p:sp>
      <p:sp>
        <p:nvSpPr>
          <p:cNvPr id="306" name="Google Shape;306;p44"/>
          <p:cNvSpPr/>
          <p:nvPr/>
        </p:nvSpPr>
        <p:spPr>
          <a:xfrm>
            <a:off x="4545716"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Availability</a:t>
            </a:r>
            <a:endParaRPr b="1" sz="800">
              <a:solidFill>
                <a:schemeClr val="dk1"/>
              </a:solidFill>
              <a:latin typeface="Montserrat"/>
              <a:ea typeface="Montserrat"/>
              <a:cs typeface="Montserrat"/>
              <a:sym typeface="Montserrat"/>
            </a:endParaRPr>
          </a:p>
        </p:txBody>
      </p:sp>
      <p:sp>
        <p:nvSpPr>
          <p:cNvPr id="307" name="Google Shape;307;p44"/>
          <p:cNvSpPr/>
          <p:nvPr/>
        </p:nvSpPr>
        <p:spPr>
          <a:xfrm>
            <a:off x="6060958"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dk1"/>
                </a:solidFill>
                <a:latin typeface="Montserrat"/>
                <a:ea typeface="Montserrat"/>
                <a:cs typeface="Montserrat"/>
                <a:sym typeface="Montserrat"/>
              </a:rPr>
              <a:t>Security</a:t>
            </a:r>
            <a:endParaRPr b="1" sz="800">
              <a:solidFill>
                <a:schemeClr val="dk1"/>
              </a:solidFill>
              <a:latin typeface="Montserrat"/>
              <a:ea typeface="Montserrat"/>
              <a:cs typeface="Montserrat"/>
              <a:sym typeface="Montserrat"/>
            </a:endParaRPr>
          </a:p>
        </p:txBody>
      </p:sp>
      <p:sp>
        <p:nvSpPr>
          <p:cNvPr id="308" name="Google Shape;308;p44"/>
          <p:cNvSpPr/>
          <p:nvPr/>
        </p:nvSpPr>
        <p:spPr>
          <a:xfrm>
            <a:off x="7576200" y="4884900"/>
            <a:ext cx="15678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dk1"/>
                </a:solidFill>
                <a:latin typeface="Montserrat"/>
                <a:ea typeface="Montserrat"/>
                <a:cs typeface="Montserrat"/>
                <a:sym typeface="Montserrat"/>
              </a:rPr>
              <a:t>Performance</a:t>
            </a:r>
            <a:endParaRPr b="1" sz="800">
              <a:solidFill>
                <a:schemeClr val="dk1"/>
              </a:solidFill>
              <a:latin typeface="Montserrat"/>
              <a:ea typeface="Montserrat"/>
              <a:cs typeface="Montserrat"/>
              <a:sym typeface="Montserrat"/>
            </a:endParaRPr>
          </a:p>
        </p:txBody>
      </p:sp>
      <p:sp>
        <p:nvSpPr>
          <p:cNvPr id="309" name="Google Shape;309;p44"/>
          <p:cNvSpPr txBox="1"/>
          <p:nvPr>
            <p:ph idx="4294967295" type="title"/>
          </p:nvPr>
        </p:nvSpPr>
        <p:spPr>
          <a:xfrm>
            <a:off x="656800" y="1318875"/>
            <a:ext cx="497400" cy="30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1600">
                <a:solidFill>
                  <a:srgbClr val="0B5394"/>
                </a:solidFill>
                <a:latin typeface="Montserrat"/>
                <a:ea typeface="Montserrat"/>
                <a:cs typeface="Montserrat"/>
                <a:sym typeface="Montserrat"/>
              </a:rPr>
              <a:t>01</a:t>
            </a:r>
            <a:endParaRPr b="1" sz="1600">
              <a:solidFill>
                <a:srgbClr val="0B5394"/>
              </a:solidFill>
              <a:latin typeface="Montserrat"/>
              <a:ea typeface="Montserrat"/>
              <a:cs typeface="Montserrat"/>
              <a:sym typeface="Montserrat"/>
            </a:endParaRPr>
          </a:p>
        </p:txBody>
      </p:sp>
      <p:sp>
        <p:nvSpPr>
          <p:cNvPr id="310" name="Google Shape;310;p44"/>
          <p:cNvSpPr txBox="1"/>
          <p:nvPr>
            <p:ph idx="4294967295" type="title"/>
          </p:nvPr>
        </p:nvSpPr>
        <p:spPr>
          <a:xfrm>
            <a:off x="1154200" y="1318875"/>
            <a:ext cx="2386800" cy="30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1600">
                <a:solidFill>
                  <a:srgbClr val="0B5394"/>
                </a:solidFill>
                <a:latin typeface="Montserrat"/>
                <a:ea typeface="Montserrat"/>
                <a:cs typeface="Montserrat"/>
                <a:sym typeface="Montserrat"/>
              </a:rPr>
              <a:t>Earn Processing</a:t>
            </a:r>
            <a:endParaRPr b="1" sz="1600">
              <a:solidFill>
                <a:srgbClr val="0B5394"/>
              </a:solidFill>
              <a:latin typeface="Montserrat"/>
              <a:ea typeface="Montserrat"/>
              <a:cs typeface="Montserrat"/>
              <a:sym typeface="Montserrat"/>
            </a:endParaRPr>
          </a:p>
        </p:txBody>
      </p:sp>
      <p:sp>
        <p:nvSpPr>
          <p:cNvPr id="311" name="Google Shape;311;p44"/>
          <p:cNvSpPr txBox="1"/>
          <p:nvPr>
            <p:ph idx="4294967295" type="title"/>
          </p:nvPr>
        </p:nvSpPr>
        <p:spPr>
          <a:xfrm>
            <a:off x="4692000" y="1318875"/>
            <a:ext cx="497400" cy="30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1600">
                <a:solidFill>
                  <a:srgbClr val="0B5394"/>
                </a:solidFill>
                <a:latin typeface="Montserrat"/>
                <a:ea typeface="Montserrat"/>
                <a:cs typeface="Montserrat"/>
                <a:sym typeface="Montserrat"/>
              </a:rPr>
              <a:t>03</a:t>
            </a:r>
            <a:endParaRPr b="1" sz="1600">
              <a:solidFill>
                <a:srgbClr val="0B5394"/>
              </a:solidFill>
              <a:latin typeface="Montserrat"/>
              <a:ea typeface="Montserrat"/>
              <a:cs typeface="Montserrat"/>
              <a:sym typeface="Montserrat"/>
            </a:endParaRPr>
          </a:p>
        </p:txBody>
      </p:sp>
      <p:sp>
        <p:nvSpPr>
          <p:cNvPr id="312" name="Google Shape;312;p44"/>
          <p:cNvSpPr txBox="1"/>
          <p:nvPr>
            <p:ph idx="4294967295" type="title"/>
          </p:nvPr>
        </p:nvSpPr>
        <p:spPr>
          <a:xfrm>
            <a:off x="5189400" y="1318875"/>
            <a:ext cx="3237900" cy="30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1600">
                <a:solidFill>
                  <a:srgbClr val="0B5394"/>
                </a:solidFill>
                <a:latin typeface="Montserrat"/>
                <a:ea typeface="Montserrat"/>
                <a:cs typeface="Montserrat"/>
                <a:sym typeface="Montserrat"/>
              </a:rPr>
              <a:t>Promotional Campaign</a:t>
            </a:r>
            <a:endParaRPr b="1" sz="1600">
              <a:solidFill>
                <a:srgbClr val="0B5394"/>
              </a:solidFill>
              <a:latin typeface="Montserrat"/>
              <a:ea typeface="Montserrat"/>
              <a:cs typeface="Montserrat"/>
              <a:sym typeface="Montserrat"/>
            </a:endParaRPr>
          </a:p>
        </p:txBody>
      </p:sp>
      <p:sp>
        <p:nvSpPr>
          <p:cNvPr id="313" name="Google Shape;313;p44"/>
          <p:cNvSpPr txBox="1"/>
          <p:nvPr>
            <p:ph idx="4294967295" type="title"/>
          </p:nvPr>
        </p:nvSpPr>
        <p:spPr>
          <a:xfrm>
            <a:off x="656800" y="3065422"/>
            <a:ext cx="497400" cy="30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1600">
                <a:solidFill>
                  <a:srgbClr val="0B5394"/>
                </a:solidFill>
                <a:latin typeface="Montserrat"/>
                <a:ea typeface="Montserrat"/>
                <a:cs typeface="Montserrat"/>
                <a:sym typeface="Montserrat"/>
              </a:rPr>
              <a:t>02</a:t>
            </a:r>
            <a:endParaRPr b="1" sz="1600">
              <a:solidFill>
                <a:srgbClr val="0B5394"/>
              </a:solidFill>
              <a:latin typeface="Montserrat"/>
              <a:ea typeface="Montserrat"/>
              <a:cs typeface="Montserrat"/>
              <a:sym typeface="Montserrat"/>
            </a:endParaRPr>
          </a:p>
        </p:txBody>
      </p:sp>
      <p:sp>
        <p:nvSpPr>
          <p:cNvPr id="314" name="Google Shape;314;p44"/>
          <p:cNvSpPr txBox="1"/>
          <p:nvPr>
            <p:ph idx="4294967295" type="title"/>
          </p:nvPr>
        </p:nvSpPr>
        <p:spPr>
          <a:xfrm>
            <a:off x="1154200" y="3065422"/>
            <a:ext cx="2386800" cy="30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1600">
                <a:solidFill>
                  <a:srgbClr val="0B5394"/>
                </a:solidFill>
                <a:latin typeface="Montserrat"/>
                <a:ea typeface="Montserrat"/>
                <a:cs typeface="Montserrat"/>
                <a:sym typeface="Montserrat"/>
              </a:rPr>
              <a:t>Exclusions</a:t>
            </a:r>
            <a:endParaRPr b="1" sz="1600">
              <a:solidFill>
                <a:srgbClr val="0B5394"/>
              </a:solidFill>
              <a:latin typeface="Montserrat"/>
              <a:ea typeface="Montserrat"/>
              <a:cs typeface="Montserrat"/>
              <a:sym typeface="Montserrat"/>
            </a:endParaRPr>
          </a:p>
        </p:txBody>
      </p:sp>
      <p:sp>
        <p:nvSpPr>
          <p:cNvPr id="315" name="Google Shape;315;p44"/>
          <p:cNvSpPr txBox="1"/>
          <p:nvPr>
            <p:ph idx="4294967295" type="title"/>
          </p:nvPr>
        </p:nvSpPr>
        <p:spPr>
          <a:xfrm>
            <a:off x="4692000" y="3065422"/>
            <a:ext cx="497400" cy="30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1600">
                <a:solidFill>
                  <a:srgbClr val="0B5394"/>
                </a:solidFill>
                <a:latin typeface="Montserrat"/>
                <a:ea typeface="Montserrat"/>
                <a:cs typeface="Montserrat"/>
                <a:sym typeface="Montserrat"/>
              </a:rPr>
              <a:t>04</a:t>
            </a:r>
            <a:endParaRPr b="1" sz="1600">
              <a:solidFill>
                <a:srgbClr val="0B5394"/>
              </a:solidFill>
              <a:latin typeface="Montserrat"/>
              <a:ea typeface="Montserrat"/>
              <a:cs typeface="Montserrat"/>
              <a:sym typeface="Montserrat"/>
            </a:endParaRPr>
          </a:p>
        </p:txBody>
      </p:sp>
      <p:sp>
        <p:nvSpPr>
          <p:cNvPr id="316" name="Google Shape;316;p44"/>
          <p:cNvSpPr txBox="1"/>
          <p:nvPr>
            <p:ph idx="4294967295" type="title"/>
          </p:nvPr>
        </p:nvSpPr>
        <p:spPr>
          <a:xfrm>
            <a:off x="5189400" y="3065429"/>
            <a:ext cx="3237900" cy="30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1600">
                <a:solidFill>
                  <a:srgbClr val="0B5394"/>
                </a:solidFill>
                <a:latin typeface="Montserrat"/>
                <a:ea typeface="Montserrat"/>
                <a:cs typeface="Montserrat"/>
                <a:sym typeface="Montserrat"/>
              </a:rPr>
              <a:t>User &amp; Card Groups</a:t>
            </a:r>
            <a:endParaRPr b="1" sz="1600">
              <a:solidFill>
                <a:srgbClr val="0B5394"/>
              </a:solidFill>
              <a:latin typeface="Montserrat"/>
              <a:ea typeface="Montserrat"/>
              <a:cs typeface="Montserrat"/>
              <a:sym typeface="Montserrat"/>
            </a:endParaRPr>
          </a:p>
        </p:txBody>
      </p:sp>
      <p:sp>
        <p:nvSpPr>
          <p:cNvPr id="317" name="Google Shape;317;p44"/>
          <p:cNvSpPr txBox="1"/>
          <p:nvPr>
            <p:ph idx="4294967295" type="title"/>
          </p:nvPr>
        </p:nvSpPr>
        <p:spPr>
          <a:xfrm>
            <a:off x="13687000" y="1723350"/>
            <a:ext cx="3207900" cy="10902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Daily Transactions Processing for:</a:t>
            </a:r>
            <a:endParaRPr sz="1200">
              <a:latin typeface="Montserrat"/>
              <a:ea typeface="Montserrat"/>
              <a:cs typeface="Montserrat"/>
              <a:sym typeface="Montserrat"/>
            </a:endParaRPr>
          </a:p>
          <a:p>
            <a:pPr indent="-304800" lvl="1" marL="9144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Batch processing from files</a:t>
            </a:r>
            <a:endParaRPr sz="1200">
              <a:latin typeface="Montserrat"/>
              <a:ea typeface="Montserrat"/>
              <a:cs typeface="Montserrat"/>
              <a:sym typeface="Montserrat"/>
            </a:endParaRPr>
          </a:p>
          <a:p>
            <a:pPr indent="-304800" lvl="1" marL="9144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API</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Calculate and show </a:t>
            </a:r>
            <a:r>
              <a:rPr lang="en-GB" sz="1200">
                <a:latin typeface="Montserrat"/>
                <a:ea typeface="Montserrat"/>
                <a:cs typeface="Montserrat"/>
                <a:sym typeface="Montserrat"/>
              </a:rPr>
              <a:t>appropriate</a:t>
            </a:r>
            <a:r>
              <a:rPr lang="en-GB" sz="1200">
                <a:latin typeface="Montserrat"/>
                <a:ea typeface="Montserrat"/>
                <a:cs typeface="Montserrat"/>
                <a:sym typeface="Montserrat"/>
              </a:rPr>
              <a:t> loyalty points</a:t>
            </a:r>
            <a:endParaRPr sz="1200">
              <a:latin typeface="Montserrat"/>
              <a:ea typeface="Montserrat"/>
              <a:cs typeface="Montserrat"/>
              <a:sym typeface="Montserrat"/>
            </a:endParaRPr>
          </a:p>
        </p:txBody>
      </p:sp>
      <p:sp>
        <p:nvSpPr>
          <p:cNvPr id="318" name="Google Shape;318;p44"/>
          <p:cNvSpPr txBox="1"/>
          <p:nvPr>
            <p:ph idx="4294967295" type="title"/>
          </p:nvPr>
        </p:nvSpPr>
        <p:spPr>
          <a:xfrm>
            <a:off x="637025" y="3442975"/>
            <a:ext cx="3207900" cy="10902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Exclude processing for certain transactions:</a:t>
            </a:r>
            <a:endParaRPr sz="1200">
              <a:latin typeface="Montserrat"/>
              <a:ea typeface="Montserrat"/>
              <a:cs typeface="Montserrat"/>
              <a:sym typeface="Montserrat"/>
            </a:endParaRPr>
          </a:p>
          <a:p>
            <a:pPr indent="-304800" lvl="1" marL="9144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Competing card programs</a:t>
            </a:r>
            <a:endParaRPr sz="1200">
              <a:latin typeface="Montserrat"/>
              <a:ea typeface="Montserrat"/>
              <a:cs typeface="Montserrat"/>
              <a:sym typeface="Montserrat"/>
            </a:endParaRPr>
          </a:p>
          <a:p>
            <a:pPr indent="-304800" lvl="1" marL="9144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Special agreements with merchants</a:t>
            </a:r>
            <a:endParaRPr sz="1200">
              <a:latin typeface="Montserrat"/>
              <a:ea typeface="Montserrat"/>
              <a:cs typeface="Montserrat"/>
              <a:sym typeface="Montserrat"/>
            </a:endParaRPr>
          </a:p>
        </p:txBody>
      </p:sp>
      <p:sp>
        <p:nvSpPr>
          <p:cNvPr id="319" name="Google Shape;319;p44"/>
          <p:cNvSpPr txBox="1"/>
          <p:nvPr>
            <p:ph idx="4294967295" type="title"/>
          </p:nvPr>
        </p:nvSpPr>
        <p:spPr>
          <a:xfrm>
            <a:off x="4692000" y="1723350"/>
            <a:ext cx="3735300" cy="10902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Flexibility to launch and close promotional campaigns</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Users receive notifications on transactions qualifying for promotions</a:t>
            </a:r>
            <a:endParaRPr sz="1200">
              <a:latin typeface="Montserrat"/>
              <a:ea typeface="Montserrat"/>
              <a:cs typeface="Montserrat"/>
              <a:sym typeface="Montserrat"/>
            </a:endParaRPr>
          </a:p>
        </p:txBody>
      </p:sp>
      <p:sp>
        <p:nvSpPr>
          <p:cNvPr id="320" name="Google Shape;320;p44"/>
          <p:cNvSpPr txBox="1"/>
          <p:nvPr>
            <p:ph idx="4294967295" type="title"/>
          </p:nvPr>
        </p:nvSpPr>
        <p:spPr>
          <a:xfrm>
            <a:off x="4692000" y="3442975"/>
            <a:ext cx="4011900" cy="10902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User can own multiple cards and the loyalty points will be aggregated according to the same card program</a:t>
            </a:r>
            <a:endParaRPr sz="1200">
              <a:latin typeface="Montserrat"/>
              <a:ea typeface="Montserrat"/>
              <a:cs typeface="Montserrat"/>
              <a:sym typeface="Montserrat"/>
            </a:endParaRPr>
          </a:p>
        </p:txBody>
      </p:sp>
      <p:sp>
        <p:nvSpPr>
          <p:cNvPr id="321" name="Google Shape;321;p44"/>
          <p:cNvSpPr txBox="1"/>
          <p:nvPr/>
        </p:nvSpPr>
        <p:spPr>
          <a:xfrm>
            <a:off x="656800" y="1723350"/>
            <a:ext cx="3207900" cy="1090200"/>
          </a:xfrm>
          <a:prstGeom prst="rect">
            <a:avLst/>
          </a:prstGeom>
          <a:noFill/>
          <a:ln>
            <a:noFill/>
          </a:ln>
        </p:spPr>
        <p:txBody>
          <a:bodyPr anchorCtr="0" anchor="t" bIns="91425" lIns="91425" spcFirstLastPara="1" rIns="91425" wrap="square" tIns="91425">
            <a:normAutofit lnSpcReduction="20000"/>
          </a:bodyPr>
          <a:lstStyle/>
          <a:p>
            <a:pPr indent="-304800" lvl="0" marL="457200" rtl="0" algn="l">
              <a:lnSpc>
                <a:spcPct val="115000"/>
              </a:lnSpc>
              <a:spcBef>
                <a:spcPts val="0"/>
              </a:spcBef>
              <a:spcAft>
                <a:spcPts val="0"/>
              </a:spcAft>
              <a:buClr>
                <a:srgbClr val="000000"/>
              </a:buClr>
              <a:buSzPts val="1200"/>
              <a:buFont typeface="Montserrat"/>
              <a:buChar char="●"/>
            </a:pPr>
            <a:r>
              <a:rPr lang="en-GB" sz="1200">
                <a:solidFill>
                  <a:srgbClr val="000000"/>
                </a:solidFill>
                <a:latin typeface="Montserrat"/>
                <a:ea typeface="Montserrat"/>
                <a:cs typeface="Montserrat"/>
                <a:sym typeface="Montserrat"/>
              </a:rPr>
              <a:t>Daily Transactions Processing for:</a:t>
            </a:r>
            <a:endParaRPr sz="1200">
              <a:solidFill>
                <a:srgbClr val="000000"/>
              </a:solidFill>
              <a:latin typeface="Montserrat"/>
              <a:ea typeface="Montserrat"/>
              <a:cs typeface="Montserrat"/>
              <a:sym typeface="Montserrat"/>
            </a:endParaRPr>
          </a:p>
          <a:p>
            <a:pPr indent="-304800" lvl="1" marL="914400" rtl="0" algn="l">
              <a:lnSpc>
                <a:spcPct val="115000"/>
              </a:lnSpc>
              <a:spcBef>
                <a:spcPts val="0"/>
              </a:spcBef>
              <a:spcAft>
                <a:spcPts val="0"/>
              </a:spcAft>
              <a:buClr>
                <a:srgbClr val="000000"/>
              </a:buClr>
              <a:buSzPts val="1200"/>
              <a:buFont typeface="Montserrat"/>
              <a:buChar char="○"/>
            </a:pPr>
            <a:r>
              <a:rPr lang="en-GB" sz="1200">
                <a:solidFill>
                  <a:srgbClr val="000000"/>
                </a:solidFill>
                <a:latin typeface="Montserrat"/>
                <a:ea typeface="Montserrat"/>
                <a:cs typeface="Montserrat"/>
                <a:sym typeface="Montserrat"/>
              </a:rPr>
              <a:t>Batch processing from files</a:t>
            </a:r>
            <a:endParaRPr sz="1200">
              <a:solidFill>
                <a:srgbClr val="000000"/>
              </a:solidFill>
              <a:latin typeface="Montserrat"/>
              <a:ea typeface="Montserrat"/>
              <a:cs typeface="Montserrat"/>
              <a:sym typeface="Montserrat"/>
            </a:endParaRPr>
          </a:p>
          <a:p>
            <a:pPr indent="-304800" lvl="1" marL="914400" rtl="0" algn="l">
              <a:lnSpc>
                <a:spcPct val="115000"/>
              </a:lnSpc>
              <a:spcBef>
                <a:spcPts val="0"/>
              </a:spcBef>
              <a:spcAft>
                <a:spcPts val="0"/>
              </a:spcAft>
              <a:buClr>
                <a:srgbClr val="000000"/>
              </a:buClr>
              <a:buSzPts val="1200"/>
              <a:buFont typeface="Montserrat"/>
              <a:buChar char="○"/>
            </a:pPr>
            <a:r>
              <a:rPr lang="en-GB" sz="1200">
                <a:solidFill>
                  <a:srgbClr val="000000"/>
                </a:solidFill>
                <a:latin typeface="Montserrat"/>
                <a:ea typeface="Montserrat"/>
                <a:cs typeface="Montserrat"/>
                <a:sym typeface="Montserrat"/>
              </a:rPr>
              <a:t>API</a:t>
            </a:r>
            <a:endParaRPr sz="1200">
              <a:solidFill>
                <a:srgbClr val="000000"/>
              </a:solidFill>
              <a:latin typeface="Montserrat"/>
              <a:ea typeface="Montserrat"/>
              <a:cs typeface="Montserrat"/>
              <a:sym typeface="Montserrat"/>
            </a:endParaRPr>
          </a:p>
          <a:p>
            <a:pPr indent="-304800" lvl="0" marL="457200" rtl="0" algn="l">
              <a:lnSpc>
                <a:spcPct val="115000"/>
              </a:lnSpc>
              <a:spcBef>
                <a:spcPts val="0"/>
              </a:spcBef>
              <a:spcAft>
                <a:spcPts val="0"/>
              </a:spcAft>
              <a:buClr>
                <a:srgbClr val="000000"/>
              </a:buClr>
              <a:buSzPts val="1200"/>
              <a:buFont typeface="Montserrat"/>
              <a:buChar char="●"/>
            </a:pPr>
            <a:r>
              <a:rPr lang="en-GB" sz="1200">
                <a:solidFill>
                  <a:srgbClr val="000000"/>
                </a:solidFill>
                <a:latin typeface="Montserrat"/>
                <a:ea typeface="Montserrat"/>
                <a:cs typeface="Montserrat"/>
                <a:sym typeface="Montserrat"/>
              </a:rPr>
              <a:t>Calculate and show appropriate loyalty points</a:t>
            </a:r>
            <a:endParaRPr sz="1200">
              <a:solidFill>
                <a:srgbClr val="000000"/>
              </a:solidFill>
              <a:latin typeface="Montserrat"/>
              <a:ea typeface="Montserrat"/>
              <a:cs typeface="Montserrat"/>
              <a:sym typeface="Montserrat"/>
            </a:endParaRPr>
          </a:p>
        </p:txBody>
      </p:sp>
      <p:sp>
        <p:nvSpPr>
          <p:cNvPr id="322" name="Google Shape;322;p44"/>
          <p:cNvSpPr txBox="1"/>
          <p:nvPr>
            <p:ph idx="12" type="sldNum"/>
          </p:nvPr>
        </p:nvSpPr>
        <p:spPr>
          <a:xfrm>
            <a:off x="8556784" y="4490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80"/>
          <p:cNvSpPr/>
          <p:nvPr/>
        </p:nvSpPr>
        <p:spPr>
          <a:xfrm rot="5400000">
            <a:off x="8813622" y="489052"/>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80"/>
          <p:cNvSpPr txBox="1"/>
          <p:nvPr>
            <p:ph idx="4294967295" type="title"/>
          </p:nvPr>
        </p:nvSpPr>
        <p:spPr>
          <a:xfrm>
            <a:off x="784850" y="445025"/>
            <a:ext cx="7352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2600">
                <a:latin typeface="Montserrat"/>
                <a:ea typeface="Montserrat"/>
                <a:cs typeface="Montserrat"/>
                <a:sym typeface="Montserrat"/>
              </a:rPr>
              <a:t>Key Vulnerabilities</a:t>
            </a:r>
            <a:endParaRPr b="1" sz="2600">
              <a:latin typeface="Montserrat"/>
              <a:ea typeface="Montserrat"/>
              <a:cs typeface="Montserrat"/>
              <a:sym typeface="Montserrat"/>
            </a:endParaRPr>
          </a:p>
        </p:txBody>
      </p:sp>
      <p:sp>
        <p:nvSpPr>
          <p:cNvPr id="998" name="Google Shape;998;p80"/>
          <p:cNvSpPr/>
          <p:nvPr/>
        </p:nvSpPr>
        <p:spPr>
          <a:xfrm rot="5400000">
            <a:off x="154262" y="412862"/>
            <a:ext cx="328525" cy="637026"/>
          </a:xfrm>
          <a:custGeom>
            <a:rect b="b" l="l" r="r" t="t"/>
            <a:pathLst>
              <a:path extrusionOk="0" h="63433" w="9696">
                <a:moveTo>
                  <a:pt x="0" y="0"/>
                </a:moveTo>
                <a:lnTo>
                  <a:pt x="0" y="63432"/>
                </a:lnTo>
                <a:lnTo>
                  <a:pt x="9695" y="63432"/>
                </a:lnTo>
                <a:lnTo>
                  <a:pt x="96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80"/>
          <p:cNvSpPr/>
          <p:nvPr/>
        </p:nvSpPr>
        <p:spPr>
          <a:xfrm rot="5400000">
            <a:off x="8813622" y="565252"/>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80"/>
          <p:cNvSpPr txBox="1"/>
          <p:nvPr>
            <p:ph idx="4294967295" type="title"/>
          </p:nvPr>
        </p:nvSpPr>
        <p:spPr>
          <a:xfrm>
            <a:off x="637025" y="1943775"/>
            <a:ext cx="7386600" cy="21675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000000"/>
              </a:buClr>
              <a:buSzPts val="1200"/>
              <a:buFont typeface="Montserrat"/>
              <a:buChar char="●"/>
            </a:pPr>
            <a:r>
              <a:rPr b="1" lang="en-GB" sz="1200">
                <a:solidFill>
                  <a:srgbClr val="000000"/>
                </a:solidFill>
                <a:latin typeface="Montserrat"/>
                <a:ea typeface="Montserrat"/>
                <a:cs typeface="Montserrat"/>
                <a:sym typeface="Montserrat"/>
              </a:rPr>
              <a:t>Issue:</a:t>
            </a:r>
            <a:r>
              <a:rPr lang="en-GB" sz="1200">
                <a:solidFill>
                  <a:srgbClr val="000000"/>
                </a:solidFill>
                <a:latin typeface="Montserrat"/>
                <a:ea typeface="Montserrat"/>
                <a:cs typeface="Montserrat"/>
                <a:sym typeface="Montserrat"/>
              </a:rPr>
              <a:t> The access to the private subnet hosting our backend microservices and databases are currently limited by security groups and NACLs. There may be potential ‘direct-access’ externally if these were not configured properly.</a:t>
            </a:r>
            <a:endParaRPr sz="1200">
              <a:solidFill>
                <a:srgbClr val="000000"/>
              </a:solidFill>
              <a:latin typeface="Montserrat"/>
              <a:ea typeface="Montserrat"/>
              <a:cs typeface="Montserrat"/>
              <a:sym typeface="Montserrat"/>
            </a:endParaRPr>
          </a:p>
          <a:p>
            <a:pPr indent="-304800" lvl="0" marL="457200" rtl="0" algn="l">
              <a:lnSpc>
                <a:spcPct val="115000"/>
              </a:lnSpc>
              <a:spcBef>
                <a:spcPts val="0"/>
              </a:spcBef>
              <a:spcAft>
                <a:spcPts val="0"/>
              </a:spcAft>
              <a:buClr>
                <a:srgbClr val="000000"/>
              </a:buClr>
              <a:buSzPts val="1200"/>
              <a:buFont typeface="Assistant"/>
              <a:buChar char="●"/>
            </a:pPr>
            <a:r>
              <a:rPr lang="en-GB" sz="1200">
                <a:solidFill>
                  <a:srgbClr val="000000"/>
                </a:solidFill>
                <a:latin typeface="Montserrat"/>
                <a:ea typeface="Montserrat"/>
                <a:cs typeface="Montserrat"/>
                <a:sym typeface="Montserrat"/>
              </a:rPr>
              <a:t>Solution </a:t>
            </a:r>
            <a:r>
              <a:rPr b="1" lang="en-GB" sz="1200">
                <a:solidFill>
                  <a:srgbClr val="000000"/>
                </a:solidFill>
                <a:latin typeface="Montserrat"/>
                <a:ea typeface="Montserrat"/>
                <a:cs typeface="Montserrat"/>
                <a:sym typeface="Montserrat"/>
              </a:rPr>
              <a:t>[Implemented] ✅</a:t>
            </a:r>
            <a:r>
              <a:rPr lang="en-GB" sz="1200">
                <a:solidFill>
                  <a:srgbClr val="000000"/>
                </a:solidFill>
                <a:latin typeface="Montserrat"/>
                <a:ea typeface="Montserrat"/>
                <a:cs typeface="Montserrat"/>
                <a:sym typeface="Montserrat"/>
              </a:rPr>
              <a:t>: </a:t>
            </a:r>
            <a:endParaRPr sz="1200">
              <a:solidFill>
                <a:srgbClr val="000000"/>
              </a:solidFill>
              <a:latin typeface="Montserrat"/>
              <a:ea typeface="Montserrat"/>
              <a:cs typeface="Montserrat"/>
              <a:sym typeface="Montserrat"/>
            </a:endParaRPr>
          </a:p>
          <a:p>
            <a:pPr indent="-304800" lvl="1" marL="914400" rtl="0" algn="l">
              <a:lnSpc>
                <a:spcPct val="115000"/>
              </a:lnSpc>
              <a:spcBef>
                <a:spcPts val="0"/>
              </a:spcBef>
              <a:spcAft>
                <a:spcPts val="0"/>
              </a:spcAft>
              <a:buClr>
                <a:srgbClr val="000000"/>
              </a:buClr>
              <a:buSzPts val="1200"/>
              <a:buFont typeface="Montserrat"/>
              <a:buChar char="○"/>
            </a:pPr>
            <a:r>
              <a:rPr lang="en-GB" sz="1200">
                <a:solidFill>
                  <a:srgbClr val="000000"/>
                </a:solidFill>
                <a:latin typeface="Montserrat"/>
                <a:ea typeface="Montserrat"/>
                <a:cs typeface="Montserrat"/>
                <a:sym typeface="Montserrat"/>
              </a:rPr>
              <a:t>Configure the NACL and Security Groups to make sure all the public requests to hit the API Gateway (hosted in public subnet) </a:t>
            </a:r>
            <a:endParaRPr sz="1200">
              <a:solidFill>
                <a:srgbClr val="000000"/>
              </a:solidFill>
              <a:latin typeface="Montserrat"/>
              <a:ea typeface="Montserrat"/>
              <a:cs typeface="Montserrat"/>
              <a:sym typeface="Montserrat"/>
            </a:endParaRPr>
          </a:p>
          <a:p>
            <a:pPr indent="-304800" lvl="1" marL="914400" rtl="0" algn="l">
              <a:lnSpc>
                <a:spcPct val="115000"/>
              </a:lnSpc>
              <a:spcBef>
                <a:spcPts val="0"/>
              </a:spcBef>
              <a:spcAft>
                <a:spcPts val="0"/>
              </a:spcAft>
              <a:buClr>
                <a:srgbClr val="000000"/>
              </a:buClr>
              <a:buSzPts val="1200"/>
              <a:buFont typeface="Montserrat"/>
              <a:buChar char="○"/>
            </a:pPr>
            <a:r>
              <a:rPr lang="en-GB" sz="1200">
                <a:solidFill>
                  <a:srgbClr val="000000"/>
                </a:solidFill>
                <a:latin typeface="Montserrat"/>
                <a:ea typeface="Montserrat"/>
                <a:cs typeface="Montserrat"/>
                <a:sym typeface="Montserrat"/>
              </a:rPr>
              <a:t>Only API Gateway and ALB is allowed to access the backend services </a:t>
            </a:r>
            <a:endParaRPr sz="1200">
              <a:solidFill>
                <a:srgbClr val="000000"/>
              </a:solidFill>
              <a:latin typeface="Montserrat"/>
              <a:ea typeface="Montserrat"/>
              <a:cs typeface="Montserrat"/>
              <a:sym typeface="Montserrat"/>
            </a:endParaRPr>
          </a:p>
          <a:p>
            <a:pPr indent="-304800" lvl="1" marL="914400" rtl="0" algn="l">
              <a:lnSpc>
                <a:spcPct val="115000"/>
              </a:lnSpc>
              <a:spcBef>
                <a:spcPts val="0"/>
              </a:spcBef>
              <a:spcAft>
                <a:spcPts val="0"/>
              </a:spcAft>
              <a:buClr>
                <a:srgbClr val="000000"/>
              </a:buClr>
              <a:buSzPts val="1200"/>
              <a:buFont typeface="Montserrat"/>
              <a:buChar char="○"/>
            </a:pPr>
            <a:r>
              <a:rPr lang="en-GB" sz="1200">
                <a:solidFill>
                  <a:srgbClr val="000000"/>
                </a:solidFill>
                <a:latin typeface="Montserrat"/>
                <a:ea typeface="Montserrat"/>
                <a:cs typeface="Montserrat"/>
                <a:sym typeface="Montserrat"/>
              </a:rPr>
              <a:t>Only the ALB is allowed to access the DB</a:t>
            </a:r>
            <a:endParaRPr sz="1200">
              <a:solidFill>
                <a:srgbClr val="000000"/>
              </a:solidFill>
              <a:latin typeface="Montserrat"/>
              <a:ea typeface="Montserrat"/>
              <a:cs typeface="Montserrat"/>
              <a:sym typeface="Montserrat"/>
            </a:endParaRPr>
          </a:p>
        </p:txBody>
      </p:sp>
      <p:sp>
        <p:nvSpPr>
          <p:cNvPr id="1001" name="Google Shape;1001;p80"/>
          <p:cNvSpPr txBox="1"/>
          <p:nvPr>
            <p:ph idx="4294967295" type="title"/>
          </p:nvPr>
        </p:nvSpPr>
        <p:spPr>
          <a:xfrm>
            <a:off x="656800" y="1321575"/>
            <a:ext cx="497400" cy="30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1600">
                <a:solidFill>
                  <a:srgbClr val="CC0000"/>
                </a:solidFill>
                <a:latin typeface="Montserrat"/>
                <a:ea typeface="Montserrat"/>
                <a:cs typeface="Montserrat"/>
                <a:sym typeface="Montserrat"/>
              </a:rPr>
              <a:t>04</a:t>
            </a:r>
            <a:endParaRPr b="1" sz="1600">
              <a:solidFill>
                <a:srgbClr val="CC0000"/>
              </a:solidFill>
              <a:latin typeface="Montserrat"/>
              <a:ea typeface="Montserrat"/>
              <a:cs typeface="Montserrat"/>
              <a:sym typeface="Montserrat"/>
            </a:endParaRPr>
          </a:p>
        </p:txBody>
      </p:sp>
      <p:sp>
        <p:nvSpPr>
          <p:cNvPr id="1002" name="Google Shape;1002;p80"/>
          <p:cNvSpPr txBox="1"/>
          <p:nvPr>
            <p:ph idx="4294967295" type="title"/>
          </p:nvPr>
        </p:nvSpPr>
        <p:spPr>
          <a:xfrm>
            <a:off x="1154200" y="1321575"/>
            <a:ext cx="3207900" cy="30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1600">
                <a:solidFill>
                  <a:srgbClr val="CC0000"/>
                </a:solidFill>
                <a:latin typeface="Montserrat"/>
                <a:ea typeface="Montserrat"/>
                <a:cs typeface="Montserrat"/>
                <a:sym typeface="Montserrat"/>
              </a:rPr>
              <a:t>Potential Network Attacks</a:t>
            </a:r>
            <a:endParaRPr b="1" sz="1600">
              <a:solidFill>
                <a:srgbClr val="CC0000"/>
              </a:solidFill>
              <a:latin typeface="Montserrat"/>
              <a:ea typeface="Montserrat"/>
              <a:cs typeface="Montserrat"/>
              <a:sym typeface="Montserrat"/>
            </a:endParaRPr>
          </a:p>
        </p:txBody>
      </p:sp>
      <p:sp>
        <p:nvSpPr>
          <p:cNvPr id="1003" name="Google Shape;1003;p80"/>
          <p:cNvSpPr/>
          <p:nvPr/>
        </p:nvSpPr>
        <p:spPr>
          <a:xfrm>
            <a:off x="0"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Project Context</a:t>
            </a:r>
            <a:endParaRPr b="1" sz="800">
              <a:solidFill>
                <a:schemeClr val="dk1"/>
              </a:solidFill>
              <a:latin typeface="Montserrat"/>
              <a:ea typeface="Montserrat"/>
              <a:cs typeface="Montserrat"/>
              <a:sym typeface="Montserrat"/>
            </a:endParaRPr>
          </a:p>
        </p:txBody>
      </p:sp>
      <p:sp>
        <p:nvSpPr>
          <p:cNvPr id="1004" name="Google Shape;1004;p80"/>
          <p:cNvSpPr/>
          <p:nvPr/>
        </p:nvSpPr>
        <p:spPr>
          <a:xfrm>
            <a:off x="1515231"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Solution Overview</a:t>
            </a:r>
            <a:endParaRPr b="1" sz="800">
              <a:solidFill>
                <a:schemeClr val="dk1"/>
              </a:solidFill>
              <a:latin typeface="Montserrat"/>
              <a:ea typeface="Montserrat"/>
              <a:cs typeface="Montserrat"/>
              <a:sym typeface="Montserrat"/>
            </a:endParaRPr>
          </a:p>
        </p:txBody>
      </p:sp>
      <p:sp>
        <p:nvSpPr>
          <p:cNvPr id="1005" name="Google Shape;1005;p80"/>
          <p:cNvSpPr/>
          <p:nvPr/>
        </p:nvSpPr>
        <p:spPr>
          <a:xfrm>
            <a:off x="3030474"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Maintainability</a:t>
            </a:r>
            <a:endParaRPr b="1" sz="800">
              <a:solidFill>
                <a:schemeClr val="dk1"/>
              </a:solidFill>
              <a:latin typeface="Montserrat"/>
              <a:ea typeface="Montserrat"/>
              <a:cs typeface="Montserrat"/>
              <a:sym typeface="Montserrat"/>
            </a:endParaRPr>
          </a:p>
        </p:txBody>
      </p:sp>
      <p:sp>
        <p:nvSpPr>
          <p:cNvPr id="1006" name="Google Shape;1006;p80"/>
          <p:cNvSpPr/>
          <p:nvPr/>
        </p:nvSpPr>
        <p:spPr>
          <a:xfrm>
            <a:off x="4545716"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Availability</a:t>
            </a:r>
            <a:endParaRPr b="1" sz="800">
              <a:solidFill>
                <a:schemeClr val="dk1"/>
              </a:solidFill>
              <a:latin typeface="Montserrat"/>
              <a:ea typeface="Montserrat"/>
              <a:cs typeface="Montserrat"/>
              <a:sym typeface="Montserrat"/>
            </a:endParaRPr>
          </a:p>
        </p:txBody>
      </p:sp>
      <p:sp>
        <p:nvSpPr>
          <p:cNvPr id="1007" name="Google Shape;1007;p80"/>
          <p:cNvSpPr/>
          <p:nvPr/>
        </p:nvSpPr>
        <p:spPr>
          <a:xfrm>
            <a:off x="6060958" y="4884900"/>
            <a:ext cx="1515300" cy="258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rgbClr val="FFFFFF"/>
                </a:solidFill>
                <a:latin typeface="Montserrat"/>
                <a:ea typeface="Montserrat"/>
                <a:cs typeface="Montserrat"/>
                <a:sym typeface="Montserrat"/>
              </a:rPr>
              <a:t>Security</a:t>
            </a:r>
            <a:endParaRPr b="1" sz="800">
              <a:solidFill>
                <a:schemeClr val="dk1"/>
              </a:solidFill>
              <a:latin typeface="Montserrat"/>
              <a:ea typeface="Montserrat"/>
              <a:cs typeface="Montserrat"/>
              <a:sym typeface="Montserrat"/>
            </a:endParaRPr>
          </a:p>
        </p:txBody>
      </p:sp>
      <p:sp>
        <p:nvSpPr>
          <p:cNvPr id="1008" name="Google Shape;1008;p80"/>
          <p:cNvSpPr/>
          <p:nvPr/>
        </p:nvSpPr>
        <p:spPr>
          <a:xfrm>
            <a:off x="7576200" y="4884900"/>
            <a:ext cx="15678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dk1"/>
                </a:solidFill>
                <a:latin typeface="Montserrat"/>
                <a:ea typeface="Montserrat"/>
                <a:cs typeface="Montserrat"/>
                <a:sym typeface="Montserrat"/>
              </a:rPr>
              <a:t>Performance</a:t>
            </a:r>
            <a:endParaRPr b="1" sz="800">
              <a:solidFill>
                <a:schemeClr val="dk1"/>
              </a:solidFill>
              <a:latin typeface="Montserrat"/>
              <a:ea typeface="Montserrat"/>
              <a:cs typeface="Montserrat"/>
              <a:sym typeface="Montserrat"/>
            </a:endParaRPr>
          </a:p>
        </p:txBody>
      </p:sp>
      <p:sp>
        <p:nvSpPr>
          <p:cNvPr id="1009" name="Google Shape;1009;p80"/>
          <p:cNvSpPr txBox="1"/>
          <p:nvPr>
            <p:ph idx="12" type="sldNum"/>
          </p:nvPr>
        </p:nvSpPr>
        <p:spPr>
          <a:xfrm>
            <a:off x="8556784" y="4490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81"/>
          <p:cNvSpPr txBox="1"/>
          <p:nvPr>
            <p:ph type="title"/>
          </p:nvPr>
        </p:nvSpPr>
        <p:spPr>
          <a:xfrm flipH="1">
            <a:off x="1505400" y="2361750"/>
            <a:ext cx="6133200" cy="167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4800"/>
              <a:t>Performance</a:t>
            </a:r>
            <a:endParaRPr sz="4800"/>
          </a:p>
        </p:txBody>
      </p:sp>
      <p:sp>
        <p:nvSpPr>
          <p:cNvPr id="1015" name="Google Shape;1015;p81"/>
          <p:cNvSpPr txBox="1"/>
          <p:nvPr/>
        </p:nvSpPr>
        <p:spPr>
          <a:xfrm>
            <a:off x="1469750" y="1586375"/>
            <a:ext cx="2611200" cy="98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7200">
                <a:solidFill>
                  <a:schemeClr val="dk1"/>
                </a:solidFill>
                <a:latin typeface="Montserrat"/>
                <a:ea typeface="Montserrat"/>
                <a:cs typeface="Montserrat"/>
                <a:sym typeface="Montserrat"/>
              </a:rPr>
              <a:t>06</a:t>
            </a:r>
            <a:endParaRPr b="1" sz="7200">
              <a:solidFill>
                <a:schemeClr val="dk1"/>
              </a:solidFill>
              <a:latin typeface="Montserrat"/>
              <a:ea typeface="Montserrat"/>
              <a:cs typeface="Montserrat"/>
              <a:sym typeface="Montserrat"/>
            </a:endParaRPr>
          </a:p>
        </p:txBody>
      </p:sp>
      <p:sp>
        <p:nvSpPr>
          <p:cNvPr id="1016" name="Google Shape;1016;p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82"/>
          <p:cNvSpPr/>
          <p:nvPr/>
        </p:nvSpPr>
        <p:spPr>
          <a:xfrm rot="5400000">
            <a:off x="8813622" y="489052"/>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82"/>
          <p:cNvSpPr txBox="1"/>
          <p:nvPr>
            <p:ph idx="4294967295" type="title"/>
          </p:nvPr>
        </p:nvSpPr>
        <p:spPr>
          <a:xfrm>
            <a:off x="784850" y="445025"/>
            <a:ext cx="7352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2600">
                <a:latin typeface="Montserrat"/>
                <a:ea typeface="Montserrat"/>
                <a:cs typeface="Montserrat"/>
                <a:sym typeface="Montserrat"/>
              </a:rPr>
              <a:t>AWS Lambda</a:t>
            </a:r>
            <a:endParaRPr b="1" sz="2600">
              <a:latin typeface="Montserrat"/>
              <a:ea typeface="Montserrat"/>
              <a:cs typeface="Montserrat"/>
              <a:sym typeface="Montserrat"/>
            </a:endParaRPr>
          </a:p>
        </p:txBody>
      </p:sp>
      <p:sp>
        <p:nvSpPr>
          <p:cNvPr id="1023" name="Google Shape;1023;p82"/>
          <p:cNvSpPr/>
          <p:nvPr/>
        </p:nvSpPr>
        <p:spPr>
          <a:xfrm rot="5400000">
            <a:off x="154262" y="412862"/>
            <a:ext cx="328525" cy="637026"/>
          </a:xfrm>
          <a:custGeom>
            <a:rect b="b" l="l" r="r" t="t"/>
            <a:pathLst>
              <a:path extrusionOk="0" h="63433" w="9696">
                <a:moveTo>
                  <a:pt x="0" y="0"/>
                </a:moveTo>
                <a:lnTo>
                  <a:pt x="0" y="63432"/>
                </a:lnTo>
                <a:lnTo>
                  <a:pt x="9695" y="63432"/>
                </a:lnTo>
                <a:lnTo>
                  <a:pt x="96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82"/>
          <p:cNvSpPr/>
          <p:nvPr/>
        </p:nvSpPr>
        <p:spPr>
          <a:xfrm rot="5400000">
            <a:off x="8813622" y="565252"/>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82"/>
          <p:cNvSpPr txBox="1"/>
          <p:nvPr>
            <p:ph idx="4294967295" type="title"/>
          </p:nvPr>
        </p:nvSpPr>
        <p:spPr>
          <a:xfrm>
            <a:off x="637025" y="1321575"/>
            <a:ext cx="4686900" cy="21675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Hosts functions that perform:</a:t>
            </a:r>
            <a:endParaRPr sz="1200">
              <a:latin typeface="Montserrat"/>
              <a:ea typeface="Montserrat"/>
              <a:cs typeface="Montserrat"/>
              <a:sym typeface="Montserrat"/>
            </a:endParaRPr>
          </a:p>
          <a:p>
            <a:pPr indent="-304800" lvl="1" marL="9144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API endpoint processing</a:t>
            </a:r>
            <a:endParaRPr sz="1200">
              <a:latin typeface="Montserrat"/>
              <a:ea typeface="Montserrat"/>
              <a:cs typeface="Montserrat"/>
              <a:sym typeface="Montserrat"/>
            </a:endParaRPr>
          </a:p>
          <a:p>
            <a:pPr indent="-304800" lvl="1" marL="9144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Scaling TPs</a:t>
            </a:r>
            <a:endParaRPr sz="1200">
              <a:latin typeface="Montserrat"/>
              <a:ea typeface="Montserrat"/>
              <a:cs typeface="Montserrat"/>
              <a:sym typeface="Montserrat"/>
            </a:endParaRPr>
          </a:p>
          <a:p>
            <a:pPr indent="-304800" lvl="1" marL="9144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Processing SQS messages</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Serverless, scales with user requests</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Able to handle several triggers in parallel</a:t>
            </a:r>
            <a:endParaRPr sz="1200">
              <a:latin typeface="Montserrat"/>
              <a:ea typeface="Montserrat"/>
              <a:cs typeface="Montserrat"/>
              <a:sym typeface="Montserrat"/>
            </a:endParaRPr>
          </a:p>
        </p:txBody>
      </p:sp>
      <p:sp>
        <p:nvSpPr>
          <p:cNvPr id="1026" name="Google Shape;1026;p82"/>
          <p:cNvSpPr/>
          <p:nvPr/>
        </p:nvSpPr>
        <p:spPr>
          <a:xfrm>
            <a:off x="0"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Project Context</a:t>
            </a:r>
            <a:endParaRPr b="1" sz="800">
              <a:solidFill>
                <a:schemeClr val="dk1"/>
              </a:solidFill>
              <a:latin typeface="Montserrat"/>
              <a:ea typeface="Montserrat"/>
              <a:cs typeface="Montserrat"/>
              <a:sym typeface="Montserrat"/>
            </a:endParaRPr>
          </a:p>
        </p:txBody>
      </p:sp>
      <p:sp>
        <p:nvSpPr>
          <p:cNvPr id="1027" name="Google Shape;1027;p82"/>
          <p:cNvSpPr/>
          <p:nvPr/>
        </p:nvSpPr>
        <p:spPr>
          <a:xfrm>
            <a:off x="1515231"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Solution Overview</a:t>
            </a:r>
            <a:endParaRPr b="1" sz="800">
              <a:solidFill>
                <a:schemeClr val="dk1"/>
              </a:solidFill>
              <a:latin typeface="Montserrat"/>
              <a:ea typeface="Montserrat"/>
              <a:cs typeface="Montserrat"/>
              <a:sym typeface="Montserrat"/>
            </a:endParaRPr>
          </a:p>
        </p:txBody>
      </p:sp>
      <p:sp>
        <p:nvSpPr>
          <p:cNvPr id="1028" name="Google Shape;1028;p82"/>
          <p:cNvSpPr/>
          <p:nvPr/>
        </p:nvSpPr>
        <p:spPr>
          <a:xfrm>
            <a:off x="3030474"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Maintainability</a:t>
            </a:r>
            <a:endParaRPr b="1" sz="800">
              <a:solidFill>
                <a:schemeClr val="dk1"/>
              </a:solidFill>
              <a:latin typeface="Montserrat"/>
              <a:ea typeface="Montserrat"/>
              <a:cs typeface="Montserrat"/>
              <a:sym typeface="Montserrat"/>
            </a:endParaRPr>
          </a:p>
        </p:txBody>
      </p:sp>
      <p:sp>
        <p:nvSpPr>
          <p:cNvPr id="1029" name="Google Shape;1029;p82"/>
          <p:cNvSpPr/>
          <p:nvPr/>
        </p:nvSpPr>
        <p:spPr>
          <a:xfrm>
            <a:off x="4545716"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Availability</a:t>
            </a:r>
            <a:endParaRPr b="1" sz="800">
              <a:solidFill>
                <a:schemeClr val="dk1"/>
              </a:solidFill>
              <a:latin typeface="Montserrat"/>
              <a:ea typeface="Montserrat"/>
              <a:cs typeface="Montserrat"/>
              <a:sym typeface="Montserrat"/>
            </a:endParaRPr>
          </a:p>
        </p:txBody>
      </p:sp>
      <p:sp>
        <p:nvSpPr>
          <p:cNvPr id="1030" name="Google Shape;1030;p82"/>
          <p:cNvSpPr/>
          <p:nvPr/>
        </p:nvSpPr>
        <p:spPr>
          <a:xfrm>
            <a:off x="6060958"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Security</a:t>
            </a:r>
            <a:endParaRPr b="1" sz="800">
              <a:solidFill>
                <a:schemeClr val="dk1"/>
              </a:solidFill>
              <a:latin typeface="Montserrat"/>
              <a:ea typeface="Montserrat"/>
              <a:cs typeface="Montserrat"/>
              <a:sym typeface="Montserrat"/>
            </a:endParaRPr>
          </a:p>
        </p:txBody>
      </p:sp>
      <p:sp>
        <p:nvSpPr>
          <p:cNvPr id="1031" name="Google Shape;1031;p82"/>
          <p:cNvSpPr/>
          <p:nvPr/>
        </p:nvSpPr>
        <p:spPr>
          <a:xfrm>
            <a:off x="7576200" y="4884900"/>
            <a:ext cx="1567800" cy="258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rgbClr val="FFFFFF"/>
                </a:solidFill>
                <a:latin typeface="Montserrat"/>
                <a:ea typeface="Montserrat"/>
                <a:cs typeface="Montserrat"/>
                <a:sym typeface="Montserrat"/>
              </a:rPr>
              <a:t>Performance</a:t>
            </a:r>
            <a:endParaRPr b="1" sz="800">
              <a:solidFill>
                <a:srgbClr val="FFFFFF"/>
              </a:solidFill>
              <a:latin typeface="Montserrat"/>
              <a:ea typeface="Montserrat"/>
              <a:cs typeface="Montserrat"/>
              <a:sym typeface="Montserrat"/>
            </a:endParaRPr>
          </a:p>
        </p:txBody>
      </p:sp>
      <p:sp>
        <p:nvSpPr>
          <p:cNvPr id="1032" name="Google Shape;1032;p82"/>
          <p:cNvSpPr txBox="1"/>
          <p:nvPr>
            <p:ph idx="12" type="sldNum"/>
          </p:nvPr>
        </p:nvSpPr>
        <p:spPr>
          <a:xfrm>
            <a:off x="8556784" y="4490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1033" name="Google Shape;1033;p82"/>
          <p:cNvPicPr preferRelativeResize="0"/>
          <p:nvPr/>
        </p:nvPicPr>
        <p:blipFill>
          <a:blip r:embed="rId3">
            <a:alphaModFix/>
          </a:blip>
          <a:stretch>
            <a:fillRect/>
          </a:stretch>
        </p:blipFill>
        <p:spPr>
          <a:xfrm>
            <a:off x="6430750" y="1428950"/>
            <a:ext cx="1598825" cy="15988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83"/>
          <p:cNvSpPr/>
          <p:nvPr/>
        </p:nvSpPr>
        <p:spPr>
          <a:xfrm rot="5400000">
            <a:off x="8813622" y="489052"/>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83"/>
          <p:cNvSpPr txBox="1"/>
          <p:nvPr>
            <p:ph idx="4294967295" type="title"/>
          </p:nvPr>
        </p:nvSpPr>
        <p:spPr>
          <a:xfrm>
            <a:off x="784850" y="445025"/>
            <a:ext cx="7352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2600">
                <a:latin typeface="Montserrat"/>
                <a:ea typeface="Montserrat"/>
                <a:cs typeface="Montserrat"/>
                <a:sym typeface="Montserrat"/>
              </a:rPr>
              <a:t>Microservices with Amazon ECS Fargate</a:t>
            </a:r>
            <a:endParaRPr b="1" sz="2600">
              <a:latin typeface="Montserrat"/>
              <a:ea typeface="Montserrat"/>
              <a:cs typeface="Montserrat"/>
              <a:sym typeface="Montserrat"/>
            </a:endParaRPr>
          </a:p>
        </p:txBody>
      </p:sp>
      <p:sp>
        <p:nvSpPr>
          <p:cNvPr id="1040" name="Google Shape;1040;p83"/>
          <p:cNvSpPr/>
          <p:nvPr/>
        </p:nvSpPr>
        <p:spPr>
          <a:xfrm rot="5400000">
            <a:off x="154262" y="412862"/>
            <a:ext cx="328525" cy="637026"/>
          </a:xfrm>
          <a:custGeom>
            <a:rect b="b" l="l" r="r" t="t"/>
            <a:pathLst>
              <a:path extrusionOk="0" h="63433" w="9696">
                <a:moveTo>
                  <a:pt x="0" y="0"/>
                </a:moveTo>
                <a:lnTo>
                  <a:pt x="0" y="63432"/>
                </a:lnTo>
                <a:lnTo>
                  <a:pt x="9695" y="63432"/>
                </a:lnTo>
                <a:lnTo>
                  <a:pt x="96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83"/>
          <p:cNvSpPr/>
          <p:nvPr/>
        </p:nvSpPr>
        <p:spPr>
          <a:xfrm rot="5400000">
            <a:off x="8813622" y="565252"/>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83"/>
          <p:cNvSpPr txBox="1"/>
          <p:nvPr>
            <p:ph idx="4294967295" type="title"/>
          </p:nvPr>
        </p:nvSpPr>
        <p:spPr>
          <a:xfrm>
            <a:off x="637025" y="1079525"/>
            <a:ext cx="4686900" cy="21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Using AWS Fargate</a:t>
            </a:r>
            <a:endParaRPr sz="1200">
              <a:latin typeface="Montserrat"/>
              <a:ea typeface="Montserrat"/>
              <a:cs typeface="Montserrat"/>
              <a:sym typeface="Montserrat"/>
            </a:endParaRPr>
          </a:p>
          <a:p>
            <a:pPr indent="-304800" lvl="1" marL="9144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Automatically manages the running of ECS containers</a:t>
            </a:r>
            <a:endParaRPr sz="1200">
              <a:latin typeface="Montserrat"/>
              <a:ea typeface="Montserrat"/>
              <a:cs typeface="Montserrat"/>
              <a:sym typeface="Montserrat"/>
            </a:endParaRPr>
          </a:p>
          <a:p>
            <a:pPr indent="-304800" lvl="1" marL="9144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Enables ECS containers to be launched in seconds</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Allows our microservice instances to be spun up automatically and quickly.</a:t>
            </a:r>
            <a:endParaRPr sz="1200">
              <a:latin typeface="Montserrat"/>
              <a:ea typeface="Montserrat"/>
              <a:cs typeface="Montserrat"/>
              <a:sym typeface="Montserrat"/>
            </a:endParaRPr>
          </a:p>
        </p:txBody>
      </p:sp>
      <p:sp>
        <p:nvSpPr>
          <p:cNvPr id="1043" name="Google Shape;1043;p83"/>
          <p:cNvSpPr/>
          <p:nvPr/>
        </p:nvSpPr>
        <p:spPr>
          <a:xfrm>
            <a:off x="0"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Project Context</a:t>
            </a:r>
            <a:endParaRPr b="1" sz="800">
              <a:solidFill>
                <a:schemeClr val="dk1"/>
              </a:solidFill>
              <a:latin typeface="Montserrat"/>
              <a:ea typeface="Montserrat"/>
              <a:cs typeface="Montserrat"/>
              <a:sym typeface="Montserrat"/>
            </a:endParaRPr>
          </a:p>
        </p:txBody>
      </p:sp>
      <p:sp>
        <p:nvSpPr>
          <p:cNvPr id="1044" name="Google Shape;1044;p83"/>
          <p:cNvSpPr/>
          <p:nvPr/>
        </p:nvSpPr>
        <p:spPr>
          <a:xfrm>
            <a:off x="1515231"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Solution Overview</a:t>
            </a:r>
            <a:endParaRPr b="1" sz="800">
              <a:solidFill>
                <a:schemeClr val="dk1"/>
              </a:solidFill>
              <a:latin typeface="Montserrat"/>
              <a:ea typeface="Montserrat"/>
              <a:cs typeface="Montserrat"/>
              <a:sym typeface="Montserrat"/>
            </a:endParaRPr>
          </a:p>
        </p:txBody>
      </p:sp>
      <p:sp>
        <p:nvSpPr>
          <p:cNvPr id="1045" name="Google Shape;1045;p83"/>
          <p:cNvSpPr/>
          <p:nvPr/>
        </p:nvSpPr>
        <p:spPr>
          <a:xfrm>
            <a:off x="3030474"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Maintainability</a:t>
            </a:r>
            <a:endParaRPr b="1" sz="800">
              <a:solidFill>
                <a:schemeClr val="dk1"/>
              </a:solidFill>
              <a:latin typeface="Montserrat"/>
              <a:ea typeface="Montserrat"/>
              <a:cs typeface="Montserrat"/>
              <a:sym typeface="Montserrat"/>
            </a:endParaRPr>
          </a:p>
        </p:txBody>
      </p:sp>
      <p:sp>
        <p:nvSpPr>
          <p:cNvPr id="1046" name="Google Shape;1046;p83"/>
          <p:cNvSpPr/>
          <p:nvPr/>
        </p:nvSpPr>
        <p:spPr>
          <a:xfrm>
            <a:off x="4545716"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Availability</a:t>
            </a:r>
            <a:endParaRPr b="1" sz="800">
              <a:solidFill>
                <a:schemeClr val="dk1"/>
              </a:solidFill>
              <a:latin typeface="Montserrat"/>
              <a:ea typeface="Montserrat"/>
              <a:cs typeface="Montserrat"/>
              <a:sym typeface="Montserrat"/>
            </a:endParaRPr>
          </a:p>
        </p:txBody>
      </p:sp>
      <p:sp>
        <p:nvSpPr>
          <p:cNvPr id="1047" name="Google Shape;1047;p83"/>
          <p:cNvSpPr/>
          <p:nvPr/>
        </p:nvSpPr>
        <p:spPr>
          <a:xfrm>
            <a:off x="6060958"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Security</a:t>
            </a:r>
            <a:endParaRPr b="1" sz="800">
              <a:solidFill>
                <a:schemeClr val="dk1"/>
              </a:solidFill>
              <a:latin typeface="Montserrat"/>
              <a:ea typeface="Montserrat"/>
              <a:cs typeface="Montserrat"/>
              <a:sym typeface="Montserrat"/>
            </a:endParaRPr>
          </a:p>
        </p:txBody>
      </p:sp>
      <p:sp>
        <p:nvSpPr>
          <p:cNvPr id="1048" name="Google Shape;1048;p83"/>
          <p:cNvSpPr/>
          <p:nvPr/>
        </p:nvSpPr>
        <p:spPr>
          <a:xfrm>
            <a:off x="7576200" y="4884900"/>
            <a:ext cx="1567800" cy="258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rgbClr val="FFFFFF"/>
                </a:solidFill>
                <a:latin typeface="Montserrat"/>
                <a:ea typeface="Montserrat"/>
                <a:cs typeface="Montserrat"/>
                <a:sym typeface="Montserrat"/>
              </a:rPr>
              <a:t>Performance</a:t>
            </a:r>
            <a:endParaRPr b="1" sz="800">
              <a:solidFill>
                <a:srgbClr val="FFFFFF"/>
              </a:solidFill>
              <a:latin typeface="Montserrat"/>
              <a:ea typeface="Montserrat"/>
              <a:cs typeface="Montserrat"/>
              <a:sym typeface="Montserrat"/>
            </a:endParaRPr>
          </a:p>
        </p:txBody>
      </p:sp>
      <p:sp>
        <p:nvSpPr>
          <p:cNvPr id="1049" name="Google Shape;1049;p83"/>
          <p:cNvSpPr txBox="1"/>
          <p:nvPr>
            <p:ph idx="12" type="sldNum"/>
          </p:nvPr>
        </p:nvSpPr>
        <p:spPr>
          <a:xfrm>
            <a:off x="8556784" y="4490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1050" name="Google Shape;1050;p83"/>
          <p:cNvPicPr preferRelativeResize="0"/>
          <p:nvPr/>
        </p:nvPicPr>
        <p:blipFill>
          <a:blip r:embed="rId3">
            <a:alphaModFix/>
          </a:blip>
          <a:stretch>
            <a:fillRect/>
          </a:stretch>
        </p:blipFill>
        <p:spPr>
          <a:xfrm>
            <a:off x="6430752" y="1428952"/>
            <a:ext cx="1567800" cy="15677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84"/>
          <p:cNvSpPr/>
          <p:nvPr/>
        </p:nvSpPr>
        <p:spPr>
          <a:xfrm rot="5400000">
            <a:off x="8813622" y="489052"/>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84"/>
          <p:cNvSpPr txBox="1"/>
          <p:nvPr>
            <p:ph idx="4294967295" type="title"/>
          </p:nvPr>
        </p:nvSpPr>
        <p:spPr>
          <a:xfrm>
            <a:off x="784850" y="445025"/>
            <a:ext cx="7352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2600">
                <a:latin typeface="Montserrat"/>
                <a:ea typeface="Montserrat"/>
                <a:cs typeface="Montserrat"/>
                <a:sym typeface="Montserrat"/>
              </a:rPr>
              <a:t>Message Queues with Amazon SQS</a:t>
            </a:r>
            <a:endParaRPr b="1" sz="2600">
              <a:latin typeface="Montserrat"/>
              <a:ea typeface="Montserrat"/>
              <a:cs typeface="Montserrat"/>
              <a:sym typeface="Montserrat"/>
            </a:endParaRPr>
          </a:p>
        </p:txBody>
      </p:sp>
      <p:sp>
        <p:nvSpPr>
          <p:cNvPr id="1057" name="Google Shape;1057;p84"/>
          <p:cNvSpPr/>
          <p:nvPr/>
        </p:nvSpPr>
        <p:spPr>
          <a:xfrm rot="5400000">
            <a:off x="154262" y="412862"/>
            <a:ext cx="328525" cy="637026"/>
          </a:xfrm>
          <a:custGeom>
            <a:rect b="b" l="l" r="r" t="t"/>
            <a:pathLst>
              <a:path extrusionOk="0" h="63433" w="9696">
                <a:moveTo>
                  <a:pt x="0" y="0"/>
                </a:moveTo>
                <a:lnTo>
                  <a:pt x="0" y="63432"/>
                </a:lnTo>
                <a:lnTo>
                  <a:pt x="9695" y="63432"/>
                </a:lnTo>
                <a:lnTo>
                  <a:pt x="96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84"/>
          <p:cNvSpPr/>
          <p:nvPr/>
        </p:nvSpPr>
        <p:spPr>
          <a:xfrm rot="5400000">
            <a:off x="8813622" y="565252"/>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84"/>
          <p:cNvSpPr txBox="1"/>
          <p:nvPr>
            <p:ph idx="4294967295" type="title"/>
          </p:nvPr>
        </p:nvSpPr>
        <p:spPr>
          <a:xfrm>
            <a:off x="637025" y="1321575"/>
            <a:ext cx="5005200" cy="32583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Message queues </a:t>
            </a:r>
            <a:r>
              <a:rPr b="1" lang="en-GB" sz="1200">
                <a:latin typeface="Montserrat"/>
                <a:ea typeface="Montserrat"/>
                <a:cs typeface="Montserrat"/>
                <a:sym typeface="Montserrat"/>
              </a:rPr>
              <a:t>enable asynchronous communication</a:t>
            </a:r>
            <a:endParaRPr b="1" sz="1200">
              <a:latin typeface="Montserrat"/>
              <a:ea typeface="Montserrat"/>
              <a:cs typeface="Montserrat"/>
              <a:sym typeface="Montserrat"/>
            </a:endParaRPr>
          </a:p>
          <a:p>
            <a:pPr indent="-304800" lvl="1" marL="9144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Endpoints that are producing and consuming messages interacts with the queue, not each other</a:t>
            </a:r>
            <a:endParaRPr sz="1200">
              <a:latin typeface="Montserrat"/>
              <a:ea typeface="Montserrat"/>
              <a:cs typeface="Montserrat"/>
              <a:sym typeface="Montserrat"/>
            </a:endParaRPr>
          </a:p>
          <a:p>
            <a:pPr indent="-304800" lvl="1" marL="9144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Services can add requests to the queue without waiting for processing</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b="1" lang="en-GB" sz="1200">
                <a:latin typeface="Montserrat"/>
                <a:ea typeface="Montserrat"/>
                <a:cs typeface="Montserrat"/>
                <a:sym typeface="Montserrat"/>
              </a:rPr>
              <a:t>Dead-letter queues</a:t>
            </a:r>
            <a:r>
              <a:rPr lang="en-GB" sz="1200">
                <a:latin typeface="Montserrat"/>
                <a:ea typeface="Montserrat"/>
                <a:cs typeface="Montserrat"/>
                <a:sym typeface="Montserrat"/>
              </a:rPr>
              <a:t> to handle failed messages</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b="1" lang="en-GB" sz="1200">
                <a:latin typeface="Montserrat"/>
                <a:ea typeface="Montserrat"/>
                <a:cs typeface="Montserrat"/>
                <a:sym typeface="Montserrat"/>
              </a:rPr>
              <a:t>Enables </a:t>
            </a:r>
            <a:r>
              <a:rPr b="1" lang="en-GB" sz="1200">
                <a:latin typeface="Montserrat"/>
                <a:ea typeface="Montserrat"/>
                <a:cs typeface="Montserrat"/>
                <a:sym typeface="Montserrat"/>
              </a:rPr>
              <a:t>Concurrency</a:t>
            </a:r>
            <a:r>
              <a:rPr lang="en-GB" sz="1200">
                <a:latin typeface="Montserrat"/>
                <a:ea typeface="Montserrat"/>
                <a:cs typeface="Montserrat"/>
                <a:sym typeface="Montserrat"/>
              </a:rPr>
              <a:t> for Message Processing</a:t>
            </a:r>
            <a:endParaRPr sz="1200">
              <a:latin typeface="Montserrat"/>
              <a:ea typeface="Montserrat"/>
              <a:cs typeface="Montserrat"/>
              <a:sym typeface="Montserrat"/>
            </a:endParaRPr>
          </a:p>
          <a:p>
            <a:pPr indent="-304800" lvl="1" marL="9144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2 Transaction Processor services processing messages from the transaction queue</a:t>
            </a:r>
            <a:endParaRPr sz="1200">
              <a:latin typeface="Montserrat"/>
              <a:ea typeface="Montserrat"/>
              <a:cs typeface="Montserrat"/>
              <a:sym typeface="Montserrat"/>
            </a:endParaRPr>
          </a:p>
          <a:p>
            <a:pPr indent="-304800" lvl="1" marL="9144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Speeds up process</a:t>
            </a:r>
            <a:endParaRPr sz="1200">
              <a:latin typeface="Montserrat"/>
              <a:ea typeface="Montserrat"/>
              <a:cs typeface="Montserrat"/>
              <a:sym typeface="Montserrat"/>
            </a:endParaRPr>
          </a:p>
        </p:txBody>
      </p:sp>
      <p:sp>
        <p:nvSpPr>
          <p:cNvPr id="1060" name="Google Shape;1060;p84"/>
          <p:cNvSpPr/>
          <p:nvPr/>
        </p:nvSpPr>
        <p:spPr>
          <a:xfrm>
            <a:off x="0"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Project Context</a:t>
            </a:r>
            <a:endParaRPr b="1" sz="800">
              <a:solidFill>
                <a:schemeClr val="dk1"/>
              </a:solidFill>
              <a:latin typeface="Montserrat"/>
              <a:ea typeface="Montserrat"/>
              <a:cs typeface="Montserrat"/>
              <a:sym typeface="Montserrat"/>
            </a:endParaRPr>
          </a:p>
        </p:txBody>
      </p:sp>
      <p:sp>
        <p:nvSpPr>
          <p:cNvPr id="1061" name="Google Shape;1061;p84"/>
          <p:cNvSpPr/>
          <p:nvPr/>
        </p:nvSpPr>
        <p:spPr>
          <a:xfrm>
            <a:off x="1515231"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Solution Overview</a:t>
            </a:r>
            <a:endParaRPr b="1" sz="800">
              <a:solidFill>
                <a:schemeClr val="dk1"/>
              </a:solidFill>
              <a:latin typeface="Montserrat"/>
              <a:ea typeface="Montserrat"/>
              <a:cs typeface="Montserrat"/>
              <a:sym typeface="Montserrat"/>
            </a:endParaRPr>
          </a:p>
        </p:txBody>
      </p:sp>
      <p:sp>
        <p:nvSpPr>
          <p:cNvPr id="1062" name="Google Shape;1062;p84"/>
          <p:cNvSpPr/>
          <p:nvPr/>
        </p:nvSpPr>
        <p:spPr>
          <a:xfrm>
            <a:off x="3030474"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Maintainability</a:t>
            </a:r>
            <a:endParaRPr b="1" sz="800">
              <a:solidFill>
                <a:schemeClr val="dk1"/>
              </a:solidFill>
              <a:latin typeface="Montserrat"/>
              <a:ea typeface="Montserrat"/>
              <a:cs typeface="Montserrat"/>
              <a:sym typeface="Montserrat"/>
            </a:endParaRPr>
          </a:p>
        </p:txBody>
      </p:sp>
      <p:sp>
        <p:nvSpPr>
          <p:cNvPr id="1063" name="Google Shape;1063;p84"/>
          <p:cNvSpPr/>
          <p:nvPr/>
        </p:nvSpPr>
        <p:spPr>
          <a:xfrm>
            <a:off x="4545716"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Availability</a:t>
            </a:r>
            <a:endParaRPr b="1" sz="800">
              <a:solidFill>
                <a:schemeClr val="dk1"/>
              </a:solidFill>
              <a:latin typeface="Montserrat"/>
              <a:ea typeface="Montserrat"/>
              <a:cs typeface="Montserrat"/>
              <a:sym typeface="Montserrat"/>
            </a:endParaRPr>
          </a:p>
        </p:txBody>
      </p:sp>
      <p:sp>
        <p:nvSpPr>
          <p:cNvPr id="1064" name="Google Shape;1064;p84"/>
          <p:cNvSpPr/>
          <p:nvPr/>
        </p:nvSpPr>
        <p:spPr>
          <a:xfrm>
            <a:off x="6060958"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Security</a:t>
            </a:r>
            <a:endParaRPr b="1" sz="800">
              <a:solidFill>
                <a:schemeClr val="dk1"/>
              </a:solidFill>
              <a:latin typeface="Montserrat"/>
              <a:ea typeface="Montserrat"/>
              <a:cs typeface="Montserrat"/>
              <a:sym typeface="Montserrat"/>
            </a:endParaRPr>
          </a:p>
        </p:txBody>
      </p:sp>
      <p:sp>
        <p:nvSpPr>
          <p:cNvPr id="1065" name="Google Shape;1065;p84"/>
          <p:cNvSpPr/>
          <p:nvPr/>
        </p:nvSpPr>
        <p:spPr>
          <a:xfrm>
            <a:off x="7576200" y="4884900"/>
            <a:ext cx="1567800" cy="258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rgbClr val="FFFFFF"/>
                </a:solidFill>
                <a:latin typeface="Montserrat"/>
                <a:ea typeface="Montserrat"/>
                <a:cs typeface="Montserrat"/>
                <a:sym typeface="Montserrat"/>
              </a:rPr>
              <a:t>Performance</a:t>
            </a:r>
            <a:endParaRPr b="1" sz="800">
              <a:solidFill>
                <a:srgbClr val="FFFFFF"/>
              </a:solidFill>
              <a:latin typeface="Montserrat"/>
              <a:ea typeface="Montserrat"/>
              <a:cs typeface="Montserrat"/>
              <a:sym typeface="Montserrat"/>
            </a:endParaRPr>
          </a:p>
        </p:txBody>
      </p:sp>
      <p:pic>
        <p:nvPicPr>
          <p:cNvPr id="1066" name="Google Shape;1066;p84"/>
          <p:cNvPicPr preferRelativeResize="0"/>
          <p:nvPr/>
        </p:nvPicPr>
        <p:blipFill>
          <a:blip r:embed="rId3">
            <a:alphaModFix/>
          </a:blip>
          <a:stretch>
            <a:fillRect/>
          </a:stretch>
        </p:blipFill>
        <p:spPr>
          <a:xfrm>
            <a:off x="6830575" y="1814093"/>
            <a:ext cx="1515300" cy="1515300"/>
          </a:xfrm>
          <a:prstGeom prst="rect">
            <a:avLst/>
          </a:prstGeom>
          <a:noFill/>
          <a:ln>
            <a:noFill/>
          </a:ln>
        </p:spPr>
      </p:pic>
      <p:sp>
        <p:nvSpPr>
          <p:cNvPr id="1067" name="Google Shape;1067;p84"/>
          <p:cNvSpPr txBox="1"/>
          <p:nvPr>
            <p:ph idx="12" type="sldNum"/>
          </p:nvPr>
        </p:nvSpPr>
        <p:spPr>
          <a:xfrm>
            <a:off x="8556784" y="4490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85"/>
          <p:cNvSpPr/>
          <p:nvPr/>
        </p:nvSpPr>
        <p:spPr>
          <a:xfrm rot="5400000">
            <a:off x="8813622" y="489052"/>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85"/>
          <p:cNvSpPr txBox="1"/>
          <p:nvPr>
            <p:ph idx="4294967295" type="title"/>
          </p:nvPr>
        </p:nvSpPr>
        <p:spPr>
          <a:xfrm>
            <a:off x="784850" y="445025"/>
            <a:ext cx="7352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2600">
                <a:latin typeface="Montserrat"/>
                <a:ea typeface="Montserrat"/>
                <a:cs typeface="Montserrat"/>
                <a:sym typeface="Montserrat"/>
              </a:rPr>
              <a:t>Amazon Aurora</a:t>
            </a:r>
            <a:endParaRPr b="1" sz="2600">
              <a:latin typeface="Montserrat"/>
              <a:ea typeface="Montserrat"/>
              <a:cs typeface="Montserrat"/>
              <a:sym typeface="Montserrat"/>
            </a:endParaRPr>
          </a:p>
        </p:txBody>
      </p:sp>
      <p:sp>
        <p:nvSpPr>
          <p:cNvPr id="1074" name="Google Shape;1074;p85"/>
          <p:cNvSpPr/>
          <p:nvPr/>
        </p:nvSpPr>
        <p:spPr>
          <a:xfrm rot="5400000">
            <a:off x="154262" y="412862"/>
            <a:ext cx="328525" cy="637026"/>
          </a:xfrm>
          <a:custGeom>
            <a:rect b="b" l="l" r="r" t="t"/>
            <a:pathLst>
              <a:path extrusionOk="0" h="63433" w="9696">
                <a:moveTo>
                  <a:pt x="0" y="0"/>
                </a:moveTo>
                <a:lnTo>
                  <a:pt x="0" y="63432"/>
                </a:lnTo>
                <a:lnTo>
                  <a:pt x="9695" y="63432"/>
                </a:lnTo>
                <a:lnTo>
                  <a:pt x="96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85"/>
          <p:cNvSpPr/>
          <p:nvPr/>
        </p:nvSpPr>
        <p:spPr>
          <a:xfrm rot="5400000">
            <a:off x="8813622" y="565252"/>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85"/>
          <p:cNvSpPr txBox="1"/>
          <p:nvPr>
            <p:ph idx="4294967295" type="title"/>
          </p:nvPr>
        </p:nvSpPr>
        <p:spPr>
          <a:xfrm>
            <a:off x="637025" y="1321575"/>
            <a:ext cx="4686900" cy="21675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Setup</a:t>
            </a:r>
            <a:endParaRPr sz="1200">
              <a:latin typeface="Montserrat"/>
              <a:ea typeface="Montserrat"/>
              <a:cs typeface="Montserrat"/>
              <a:sym typeface="Montserrat"/>
            </a:endParaRPr>
          </a:p>
          <a:p>
            <a:pPr indent="-304800" lvl="1" marL="9144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2 Read Nodes</a:t>
            </a:r>
            <a:endParaRPr sz="1200">
              <a:latin typeface="Montserrat"/>
              <a:ea typeface="Montserrat"/>
              <a:cs typeface="Montserrat"/>
              <a:sym typeface="Montserrat"/>
            </a:endParaRPr>
          </a:p>
          <a:p>
            <a:pPr indent="-304800" lvl="1" marL="9144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1 Write Node</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Aurora synchronously replicates data across AZs.</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Provides data redundancy, promote high availability</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Eliminate I/O Freezes</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Minimize latency spikes during back-ups</a:t>
            </a:r>
            <a:endParaRPr sz="1200">
              <a:latin typeface="Montserrat"/>
              <a:ea typeface="Montserrat"/>
              <a:cs typeface="Montserrat"/>
              <a:sym typeface="Montserrat"/>
            </a:endParaRPr>
          </a:p>
        </p:txBody>
      </p:sp>
      <p:sp>
        <p:nvSpPr>
          <p:cNvPr id="1077" name="Google Shape;1077;p85"/>
          <p:cNvSpPr/>
          <p:nvPr/>
        </p:nvSpPr>
        <p:spPr>
          <a:xfrm>
            <a:off x="0"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Project Context</a:t>
            </a:r>
            <a:endParaRPr b="1" sz="800">
              <a:solidFill>
                <a:schemeClr val="dk1"/>
              </a:solidFill>
              <a:latin typeface="Montserrat"/>
              <a:ea typeface="Montserrat"/>
              <a:cs typeface="Montserrat"/>
              <a:sym typeface="Montserrat"/>
            </a:endParaRPr>
          </a:p>
        </p:txBody>
      </p:sp>
      <p:sp>
        <p:nvSpPr>
          <p:cNvPr id="1078" name="Google Shape;1078;p85"/>
          <p:cNvSpPr/>
          <p:nvPr/>
        </p:nvSpPr>
        <p:spPr>
          <a:xfrm>
            <a:off x="1515231"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Solution Overview</a:t>
            </a:r>
            <a:endParaRPr b="1" sz="800">
              <a:solidFill>
                <a:schemeClr val="dk1"/>
              </a:solidFill>
              <a:latin typeface="Montserrat"/>
              <a:ea typeface="Montserrat"/>
              <a:cs typeface="Montserrat"/>
              <a:sym typeface="Montserrat"/>
            </a:endParaRPr>
          </a:p>
        </p:txBody>
      </p:sp>
      <p:sp>
        <p:nvSpPr>
          <p:cNvPr id="1079" name="Google Shape;1079;p85"/>
          <p:cNvSpPr/>
          <p:nvPr/>
        </p:nvSpPr>
        <p:spPr>
          <a:xfrm>
            <a:off x="3030474"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Maintainability</a:t>
            </a:r>
            <a:endParaRPr b="1" sz="800">
              <a:solidFill>
                <a:schemeClr val="dk1"/>
              </a:solidFill>
              <a:latin typeface="Montserrat"/>
              <a:ea typeface="Montserrat"/>
              <a:cs typeface="Montserrat"/>
              <a:sym typeface="Montserrat"/>
            </a:endParaRPr>
          </a:p>
        </p:txBody>
      </p:sp>
      <p:sp>
        <p:nvSpPr>
          <p:cNvPr id="1080" name="Google Shape;1080;p85"/>
          <p:cNvSpPr/>
          <p:nvPr/>
        </p:nvSpPr>
        <p:spPr>
          <a:xfrm>
            <a:off x="4545716"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Availability</a:t>
            </a:r>
            <a:endParaRPr b="1" sz="800">
              <a:solidFill>
                <a:schemeClr val="dk1"/>
              </a:solidFill>
              <a:latin typeface="Montserrat"/>
              <a:ea typeface="Montserrat"/>
              <a:cs typeface="Montserrat"/>
              <a:sym typeface="Montserrat"/>
            </a:endParaRPr>
          </a:p>
        </p:txBody>
      </p:sp>
      <p:sp>
        <p:nvSpPr>
          <p:cNvPr id="1081" name="Google Shape;1081;p85"/>
          <p:cNvSpPr/>
          <p:nvPr/>
        </p:nvSpPr>
        <p:spPr>
          <a:xfrm>
            <a:off x="6060958"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Security</a:t>
            </a:r>
            <a:endParaRPr b="1" sz="800">
              <a:solidFill>
                <a:schemeClr val="dk1"/>
              </a:solidFill>
              <a:latin typeface="Montserrat"/>
              <a:ea typeface="Montserrat"/>
              <a:cs typeface="Montserrat"/>
              <a:sym typeface="Montserrat"/>
            </a:endParaRPr>
          </a:p>
        </p:txBody>
      </p:sp>
      <p:sp>
        <p:nvSpPr>
          <p:cNvPr id="1082" name="Google Shape;1082;p85"/>
          <p:cNvSpPr/>
          <p:nvPr/>
        </p:nvSpPr>
        <p:spPr>
          <a:xfrm>
            <a:off x="7576200" y="4884900"/>
            <a:ext cx="1567800" cy="258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rgbClr val="FFFFFF"/>
                </a:solidFill>
                <a:latin typeface="Montserrat"/>
                <a:ea typeface="Montserrat"/>
                <a:cs typeface="Montserrat"/>
                <a:sym typeface="Montserrat"/>
              </a:rPr>
              <a:t>Performance</a:t>
            </a:r>
            <a:endParaRPr b="1" sz="800">
              <a:solidFill>
                <a:srgbClr val="FFFFFF"/>
              </a:solidFill>
              <a:latin typeface="Montserrat"/>
              <a:ea typeface="Montserrat"/>
              <a:cs typeface="Montserrat"/>
              <a:sym typeface="Montserrat"/>
            </a:endParaRPr>
          </a:p>
        </p:txBody>
      </p:sp>
      <p:sp>
        <p:nvSpPr>
          <p:cNvPr id="1083" name="Google Shape;1083;p85"/>
          <p:cNvSpPr txBox="1"/>
          <p:nvPr>
            <p:ph idx="12" type="sldNum"/>
          </p:nvPr>
        </p:nvSpPr>
        <p:spPr>
          <a:xfrm>
            <a:off x="8556784" y="4490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1084" name="Google Shape;1084;p85"/>
          <p:cNvPicPr preferRelativeResize="0"/>
          <p:nvPr/>
        </p:nvPicPr>
        <p:blipFill>
          <a:blip r:embed="rId3">
            <a:alphaModFix/>
          </a:blip>
          <a:stretch>
            <a:fillRect/>
          </a:stretch>
        </p:blipFill>
        <p:spPr>
          <a:xfrm>
            <a:off x="6830575" y="1814100"/>
            <a:ext cx="1515300" cy="15153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86"/>
          <p:cNvSpPr/>
          <p:nvPr/>
        </p:nvSpPr>
        <p:spPr>
          <a:xfrm rot="5400000">
            <a:off x="8813622" y="489052"/>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86"/>
          <p:cNvSpPr txBox="1"/>
          <p:nvPr>
            <p:ph idx="4294967295" type="title"/>
          </p:nvPr>
        </p:nvSpPr>
        <p:spPr>
          <a:xfrm>
            <a:off x="784850" y="445025"/>
            <a:ext cx="7352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2600">
                <a:latin typeface="Montserrat"/>
                <a:ea typeface="Montserrat"/>
                <a:cs typeface="Montserrat"/>
                <a:sym typeface="Montserrat"/>
              </a:rPr>
              <a:t>Caching (In-memory)</a:t>
            </a:r>
            <a:endParaRPr b="1" sz="2600">
              <a:latin typeface="Montserrat"/>
              <a:ea typeface="Montserrat"/>
              <a:cs typeface="Montserrat"/>
              <a:sym typeface="Montserrat"/>
            </a:endParaRPr>
          </a:p>
        </p:txBody>
      </p:sp>
      <p:sp>
        <p:nvSpPr>
          <p:cNvPr id="1091" name="Google Shape;1091;p86"/>
          <p:cNvSpPr/>
          <p:nvPr/>
        </p:nvSpPr>
        <p:spPr>
          <a:xfrm rot="5400000">
            <a:off x="154262" y="412862"/>
            <a:ext cx="328525" cy="637026"/>
          </a:xfrm>
          <a:custGeom>
            <a:rect b="b" l="l" r="r" t="t"/>
            <a:pathLst>
              <a:path extrusionOk="0" h="63433" w="9696">
                <a:moveTo>
                  <a:pt x="0" y="0"/>
                </a:moveTo>
                <a:lnTo>
                  <a:pt x="0" y="63432"/>
                </a:lnTo>
                <a:lnTo>
                  <a:pt x="9695" y="63432"/>
                </a:lnTo>
                <a:lnTo>
                  <a:pt x="96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86"/>
          <p:cNvSpPr/>
          <p:nvPr/>
        </p:nvSpPr>
        <p:spPr>
          <a:xfrm rot="5400000">
            <a:off x="8813622" y="565252"/>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86"/>
          <p:cNvSpPr txBox="1"/>
          <p:nvPr>
            <p:ph idx="4294967295" type="title"/>
          </p:nvPr>
        </p:nvSpPr>
        <p:spPr>
          <a:xfrm>
            <a:off x="637025" y="1321575"/>
            <a:ext cx="4686900" cy="21675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Transaction Processor service uses </a:t>
            </a:r>
            <a:r>
              <a:rPr b="1" lang="en-GB" sz="1200">
                <a:latin typeface="Montserrat"/>
                <a:ea typeface="Montserrat"/>
                <a:cs typeface="Montserrat"/>
                <a:sym typeface="Montserrat"/>
              </a:rPr>
              <a:t>@Cacheable</a:t>
            </a:r>
            <a:endParaRPr b="1"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In-memory cache to store card rules from DynamoDB</a:t>
            </a:r>
            <a:endParaRPr sz="1200">
              <a:latin typeface="Montserrat"/>
              <a:ea typeface="Montserrat"/>
              <a:cs typeface="Montserrat"/>
              <a:sym typeface="Montserrat"/>
            </a:endParaRPr>
          </a:p>
          <a:p>
            <a:pPr indent="-304800" lvl="1" marL="9144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Refreshes every hour</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No need to constantly query for rules</a:t>
            </a:r>
            <a:endParaRPr sz="1200">
              <a:latin typeface="Montserrat"/>
              <a:ea typeface="Montserrat"/>
              <a:cs typeface="Montserrat"/>
              <a:sym typeface="Montserrat"/>
            </a:endParaRPr>
          </a:p>
          <a:p>
            <a:pPr indent="-304800" lvl="1" marL="9144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Saves time needed to retrieve the rules</a:t>
            </a:r>
            <a:endParaRPr sz="1200">
              <a:latin typeface="Montserrat"/>
              <a:ea typeface="Montserrat"/>
              <a:cs typeface="Montserrat"/>
              <a:sym typeface="Montserrat"/>
            </a:endParaRPr>
          </a:p>
        </p:txBody>
      </p:sp>
      <p:sp>
        <p:nvSpPr>
          <p:cNvPr id="1094" name="Google Shape;1094;p86"/>
          <p:cNvSpPr/>
          <p:nvPr/>
        </p:nvSpPr>
        <p:spPr>
          <a:xfrm>
            <a:off x="0"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Project Context</a:t>
            </a:r>
            <a:endParaRPr b="1" sz="800">
              <a:solidFill>
                <a:schemeClr val="dk1"/>
              </a:solidFill>
              <a:latin typeface="Montserrat"/>
              <a:ea typeface="Montserrat"/>
              <a:cs typeface="Montserrat"/>
              <a:sym typeface="Montserrat"/>
            </a:endParaRPr>
          </a:p>
        </p:txBody>
      </p:sp>
      <p:sp>
        <p:nvSpPr>
          <p:cNvPr id="1095" name="Google Shape;1095;p86"/>
          <p:cNvSpPr/>
          <p:nvPr/>
        </p:nvSpPr>
        <p:spPr>
          <a:xfrm>
            <a:off x="1515231"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Solution Overview</a:t>
            </a:r>
            <a:endParaRPr b="1" sz="800">
              <a:solidFill>
                <a:schemeClr val="dk1"/>
              </a:solidFill>
              <a:latin typeface="Montserrat"/>
              <a:ea typeface="Montserrat"/>
              <a:cs typeface="Montserrat"/>
              <a:sym typeface="Montserrat"/>
            </a:endParaRPr>
          </a:p>
        </p:txBody>
      </p:sp>
      <p:sp>
        <p:nvSpPr>
          <p:cNvPr id="1096" name="Google Shape;1096;p86"/>
          <p:cNvSpPr/>
          <p:nvPr/>
        </p:nvSpPr>
        <p:spPr>
          <a:xfrm>
            <a:off x="3030474"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Maintainability</a:t>
            </a:r>
            <a:endParaRPr b="1" sz="800">
              <a:solidFill>
                <a:schemeClr val="dk1"/>
              </a:solidFill>
              <a:latin typeface="Montserrat"/>
              <a:ea typeface="Montserrat"/>
              <a:cs typeface="Montserrat"/>
              <a:sym typeface="Montserrat"/>
            </a:endParaRPr>
          </a:p>
        </p:txBody>
      </p:sp>
      <p:sp>
        <p:nvSpPr>
          <p:cNvPr id="1097" name="Google Shape;1097;p86"/>
          <p:cNvSpPr/>
          <p:nvPr/>
        </p:nvSpPr>
        <p:spPr>
          <a:xfrm>
            <a:off x="4545716"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Availability</a:t>
            </a:r>
            <a:endParaRPr b="1" sz="800">
              <a:solidFill>
                <a:schemeClr val="dk1"/>
              </a:solidFill>
              <a:latin typeface="Montserrat"/>
              <a:ea typeface="Montserrat"/>
              <a:cs typeface="Montserrat"/>
              <a:sym typeface="Montserrat"/>
            </a:endParaRPr>
          </a:p>
        </p:txBody>
      </p:sp>
      <p:sp>
        <p:nvSpPr>
          <p:cNvPr id="1098" name="Google Shape;1098;p86"/>
          <p:cNvSpPr/>
          <p:nvPr/>
        </p:nvSpPr>
        <p:spPr>
          <a:xfrm>
            <a:off x="6060958"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Security</a:t>
            </a:r>
            <a:endParaRPr b="1" sz="800">
              <a:solidFill>
                <a:schemeClr val="dk1"/>
              </a:solidFill>
              <a:latin typeface="Montserrat"/>
              <a:ea typeface="Montserrat"/>
              <a:cs typeface="Montserrat"/>
              <a:sym typeface="Montserrat"/>
            </a:endParaRPr>
          </a:p>
        </p:txBody>
      </p:sp>
      <p:sp>
        <p:nvSpPr>
          <p:cNvPr id="1099" name="Google Shape;1099;p86"/>
          <p:cNvSpPr/>
          <p:nvPr/>
        </p:nvSpPr>
        <p:spPr>
          <a:xfrm>
            <a:off x="7576200" y="4884900"/>
            <a:ext cx="1567800" cy="258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rgbClr val="FFFFFF"/>
                </a:solidFill>
                <a:latin typeface="Montserrat"/>
                <a:ea typeface="Montserrat"/>
                <a:cs typeface="Montserrat"/>
                <a:sym typeface="Montserrat"/>
              </a:rPr>
              <a:t>Performance</a:t>
            </a:r>
            <a:endParaRPr b="1" sz="800">
              <a:solidFill>
                <a:srgbClr val="FFFFFF"/>
              </a:solidFill>
              <a:latin typeface="Montserrat"/>
              <a:ea typeface="Montserrat"/>
              <a:cs typeface="Montserrat"/>
              <a:sym typeface="Montserrat"/>
            </a:endParaRPr>
          </a:p>
        </p:txBody>
      </p:sp>
      <p:sp>
        <p:nvSpPr>
          <p:cNvPr id="1100" name="Google Shape;1100;p86"/>
          <p:cNvSpPr txBox="1"/>
          <p:nvPr>
            <p:ph idx="12" type="sldNum"/>
          </p:nvPr>
        </p:nvSpPr>
        <p:spPr>
          <a:xfrm>
            <a:off x="8556784" y="4490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1101" name="Google Shape;1101;p86"/>
          <p:cNvPicPr preferRelativeResize="0"/>
          <p:nvPr/>
        </p:nvPicPr>
        <p:blipFill>
          <a:blip r:embed="rId3">
            <a:alphaModFix/>
          </a:blip>
          <a:stretch>
            <a:fillRect/>
          </a:stretch>
        </p:blipFill>
        <p:spPr>
          <a:xfrm>
            <a:off x="5111681" y="1014313"/>
            <a:ext cx="3900094" cy="278202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87"/>
          <p:cNvSpPr/>
          <p:nvPr/>
        </p:nvSpPr>
        <p:spPr>
          <a:xfrm rot="5400000">
            <a:off x="8813622" y="489052"/>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87"/>
          <p:cNvSpPr txBox="1"/>
          <p:nvPr>
            <p:ph idx="4294967295" type="title"/>
          </p:nvPr>
        </p:nvSpPr>
        <p:spPr>
          <a:xfrm>
            <a:off x="784850" y="445025"/>
            <a:ext cx="7352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2600">
                <a:latin typeface="Montserrat"/>
                <a:ea typeface="Montserrat"/>
                <a:cs typeface="Montserrat"/>
                <a:sym typeface="Montserrat"/>
              </a:rPr>
              <a:t>Amazon CloudFront with S3</a:t>
            </a:r>
            <a:endParaRPr b="1" sz="2600">
              <a:latin typeface="Montserrat"/>
              <a:ea typeface="Montserrat"/>
              <a:cs typeface="Montserrat"/>
              <a:sym typeface="Montserrat"/>
            </a:endParaRPr>
          </a:p>
        </p:txBody>
      </p:sp>
      <p:sp>
        <p:nvSpPr>
          <p:cNvPr id="1108" name="Google Shape;1108;p87"/>
          <p:cNvSpPr/>
          <p:nvPr/>
        </p:nvSpPr>
        <p:spPr>
          <a:xfrm rot="5400000">
            <a:off x="154262" y="412862"/>
            <a:ext cx="328525" cy="637026"/>
          </a:xfrm>
          <a:custGeom>
            <a:rect b="b" l="l" r="r" t="t"/>
            <a:pathLst>
              <a:path extrusionOk="0" h="63433" w="9696">
                <a:moveTo>
                  <a:pt x="0" y="0"/>
                </a:moveTo>
                <a:lnTo>
                  <a:pt x="0" y="63432"/>
                </a:lnTo>
                <a:lnTo>
                  <a:pt x="9695" y="63432"/>
                </a:lnTo>
                <a:lnTo>
                  <a:pt x="96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87"/>
          <p:cNvSpPr/>
          <p:nvPr/>
        </p:nvSpPr>
        <p:spPr>
          <a:xfrm rot="5400000">
            <a:off x="8813622" y="565252"/>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87"/>
          <p:cNvSpPr txBox="1"/>
          <p:nvPr>
            <p:ph idx="4294967295" type="title"/>
          </p:nvPr>
        </p:nvSpPr>
        <p:spPr>
          <a:xfrm>
            <a:off x="637025" y="1321575"/>
            <a:ext cx="5049300" cy="22704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Low latency Content Delivery Network (CDN) to control flow of data</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Allows caching on edge locations - allows faster retrieval of resources</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CloudFront allows solution to work even when S3 is down, does not affect performance.</a:t>
            </a:r>
            <a:endParaRPr sz="1200">
              <a:latin typeface="Montserrat"/>
              <a:ea typeface="Montserrat"/>
              <a:cs typeface="Montserrat"/>
              <a:sym typeface="Montserrat"/>
            </a:endParaRPr>
          </a:p>
        </p:txBody>
      </p:sp>
      <p:sp>
        <p:nvSpPr>
          <p:cNvPr id="1111" name="Google Shape;1111;p87"/>
          <p:cNvSpPr/>
          <p:nvPr/>
        </p:nvSpPr>
        <p:spPr>
          <a:xfrm>
            <a:off x="0"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Project Context</a:t>
            </a:r>
            <a:endParaRPr b="1" sz="800">
              <a:solidFill>
                <a:schemeClr val="dk1"/>
              </a:solidFill>
              <a:latin typeface="Montserrat"/>
              <a:ea typeface="Montserrat"/>
              <a:cs typeface="Montserrat"/>
              <a:sym typeface="Montserrat"/>
            </a:endParaRPr>
          </a:p>
        </p:txBody>
      </p:sp>
      <p:sp>
        <p:nvSpPr>
          <p:cNvPr id="1112" name="Google Shape;1112;p87"/>
          <p:cNvSpPr/>
          <p:nvPr/>
        </p:nvSpPr>
        <p:spPr>
          <a:xfrm>
            <a:off x="1515231"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Solution Overview</a:t>
            </a:r>
            <a:endParaRPr b="1" sz="800">
              <a:solidFill>
                <a:schemeClr val="dk1"/>
              </a:solidFill>
              <a:latin typeface="Montserrat"/>
              <a:ea typeface="Montserrat"/>
              <a:cs typeface="Montserrat"/>
              <a:sym typeface="Montserrat"/>
            </a:endParaRPr>
          </a:p>
        </p:txBody>
      </p:sp>
      <p:sp>
        <p:nvSpPr>
          <p:cNvPr id="1113" name="Google Shape;1113;p87"/>
          <p:cNvSpPr/>
          <p:nvPr/>
        </p:nvSpPr>
        <p:spPr>
          <a:xfrm>
            <a:off x="3030474"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Maintainability</a:t>
            </a:r>
            <a:endParaRPr b="1" sz="800">
              <a:solidFill>
                <a:schemeClr val="dk1"/>
              </a:solidFill>
              <a:latin typeface="Montserrat"/>
              <a:ea typeface="Montserrat"/>
              <a:cs typeface="Montserrat"/>
              <a:sym typeface="Montserrat"/>
            </a:endParaRPr>
          </a:p>
        </p:txBody>
      </p:sp>
      <p:sp>
        <p:nvSpPr>
          <p:cNvPr id="1114" name="Google Shape;1114;p87"/>
          <p:cNvSpPr/>
          <p:nvPr/>
        </p:nvSpPr>
        <p:spPr>
          <a:xfrm>
            <a:off x="4545716"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Availability</a:t>
            </a:r>
            <a:endParaRPr b="1" sz="800">
              <a:solidFill>
                <a:schemeClr val="dk1"/>
              </a:solidFill>
              <a:latin typeface="Montserrat"/>
              <a:ea typeface="Montserrat"/>
              <a:cs typeface="Montserrat"/>
              <a:sym typeface="Montserrat"/>
            </a:endParaRPr>
          </a:p>
        </p:txBody>
      </p:sp>
      <p:sp>
        <p:nvSpPr>
          <p:cNvPr id="1115" name="Google Shape;1115;p87"/>
          <p:cNvSpPr/>
          <p:nvPr/>
        </p:nvSpPr>
        <p:spPr>
          <a:xfrm>
            <a:off x="6060958"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Security</a:t>
            </a:r>
            <a:endParaRPr b="1" sz="800">
              <a:solidFill>
                <a:schemeClr val="dk1"/>
              </a:solidFill>
              <a:latin typeface="Montserrat"/>
              <a:ea typeface="Montserrat"/>
              <a:cs typeface="Montserrat"/>
              <a:sym typeface="Montserrat"/>
            </a:endParaRPr>
          </a:p>
        </p:txBody>
      </p:sp>
      <p:sp>
        <p:nvSpPr>
          <p:cNvPr id="1116" name="Google Shape;1116;p87"/>
          <p:cNvSpPr/>
          <p:nvPr/>
        </p:nvSpPr>
        <p:spPr>
          <a:xfrm>
            <a:off x="7576200" y="4884900"/>
            <a:ext cx="1567800" cy="258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rgbClr val="FFFFFF"/>
                </a:solidFill>
                <a:latin typeface="Montserrat"/>
                <a:ea typeface="Montserrat"/>
                <a:cs typeface="Montserrat"/>
                <a:sym typeface="Montserrat"/>
              </a:rPr>
              <a:t>Performance</a:t>
            </a:r>
            <a:endParaRPr b="1" sz="800">
              <a:solidFill>
                <a:srgbClr val="FFFFFF"/>
              </a:solidFill>
              <a:latin typeface="Montserrat"/>
              <a:ea typeface="Montserrat"/>
              <a:cs typeface="Montserrat"/>
              <a:sym typeface="Montserrat"/>
            </a:endParaRPr>
          </a:p>
        </p:txBody>
      </p:sp>
      <p:pic>
        <p:nvPicPr>
          <p:cNvPr id="1117" name="Google Shape;1117;p87"/>
          <p:cNvPicPr preferRelativeResize="0"/>
          <p:nvPr/>
        </p:nvPicPr>
        <p:blipFill>
          <a:blip r:embed="rId3">
            <a:alphaModFix/>
          </a:blip>
          <a:stretch>
            <a:fillRect/>
          </a:stretch>
        </p:blipFill>
        <p:spPr>
          <a:xfrm>
            <a:off x="6901275" y="2892375"/>
            <a:ext cx="1377025" cy="1377025"/>
          </a:xfrm>
          <a:prstGeom prst="rect">
            <a:avLst/>
          </a:prstGeom>
          <a:noFill/>
          <a:ln>
            <a:noFill/>
          </a:ln>
        </p:spPr>
      </p:pic>
      <p:pic>
        <p:nvPicPr>
          <p:cNvPr id="1118" name="Google Shape;1118;p87"/>
          <p:cNvPicPr preferRelativeResize="0"/>
          <p:nvPr/>
        </p:nvPicPr>
        <p:blipFill>
          <a:blip r:embed="rId4">
            <a:alphaModFix/>
          </a:blip>
          <a:stretch>
            <a:fillRect/>
          </a:stretch>
        </p:blipFill>
        <p:spPr>
          <a:xfrm>
            <a:off x="6901275" y="968975"/>
            <a:ext cx="1377025" cy="1377025"/>
          </a:xfrm>
          <a:prstGeom prst="rect">
            <a:avLst/>
          </a:prstGeom>
          <a:noFill/>
          <a:ln>
            <a:noFill/>
          </a:ln>
        </p:spPr>
      </p:pic>
      <p:sp>
        <p:nvSpPr>
          <p:cNvPr id="1119" name="Google Shape;1119;p87"/>
          <p:cNvSpPr txBox="1"/>
          <p:nvPr>
            <p:ph idx="12" type="sldNum"/>
          </p:nvPr>
        </p:nvSpPr>
        <p:spPr>
          <a:xfrm>
            <a:off x="8556784" y="4490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88"/>
          <p:cNvSpPr/>
          <p:nvPr/>
        </p:nvSpPr>
        <p:spPr>
          <a:xfrm rot="5400000">
            <a:off x="8813622" y="489052"/>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88"/>
          <p:cNvSpPr txBox="1"/>
          <p:nvPr>
            <p:ph idx="4294967295" type="title"/>
          </p:nvPr>
        </p:nvSpPr>
        <p:spPr>
          <a:xfrm>
            <a:off x="784850" y="445025"/>
            <a:ext cx="7352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2600">
                <a:latin typeface="Montserrat"/>
                <a:ea typeface="Montserrat"/>
                <a:cs typeface="Montserrat"/>
                <a:sym typeface="Montserrat"/>
              </a:rPr>
              <a:t>Performance Demo</a:t>
            </a:r>
            <a:endParaRPr b="1" sz="2600">
              <a:latin typeface="Montserrat"/>
              <a:ea typeface="Montserrat"/>
              <a:cs typeface="Montserrat"/>
              <a:sym typeface="Montserrat"/>
            </a:endParaRPr>
          </a:p>
        </p:txBody>
      </p:sp>
      <p:sp>
        <p:nvSpPr>
          <p:cNvPr id="1126" name="Google Shape;1126;p88"/>
          <p:cNvSpPr/>
          <p:nvPr/>
        </p:nvSpPr>
        <p:spPr>
          <a:xfrm rot="5400000">
            <a:off x="154262" y="412862"/>
            <a:ext cx="328525" cy="637026"/>
          </a:xfrm>
          <a:custGeom>
            <a:rect b="b" l="l" r="r" t="t"/>
            <a:pathLst>
              <a:path extrusionOk="0" h="63433" w="9696">
                <a:moveTo>
                  <a:pt x="0" y="0"/>
                </a:moveTo>
                <a:lnTo>
                  <a:pt x="0" y="63432"/>
                </a:lnTo>
                <a:lnTo>
                  <a:pt x="9695" y="63432"/>
                </a:lnTo>
                <a:lnTo>
                  <a:pt x="96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88"/>
          <p:cNvSpPr/>
          <p:nvPr/>
        </p:nvSpPr>
        <p:spPr>
          <a:xfrm rot="5400000">
            <a:off x="8813622" y="565252"/>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88"/>
          <p:cNvSpPr/>
          <p:nvPr/>
        </p:nvSpPr>
        <p:spPr>
          <a:xfrm>
            <a:off x="0"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Project Context</a:t>
            </a:r>
            <a:endParaRPr b="1" sz="800">
              <a:solidFill>
                <a:schemeClr val="dk1"/>
              </a:solidFill>
              <a:latin typeface="Montserrat"/>
              <a:ea typeface="Montserrat"/>
              <a:cs typeface="Montserrat"/>
              <a:sym typeface="Montserrat"/>
            </a:endParaRPr>
          </a:p>
        </p:txBody>
      </p:sp>
      <p:sp>
        <p:nvSpPr>
          <p:cNvPr id="1129" name="Google Shape;1129;p88"/>
          <p:cNvSpPr/>
          <p:nvPr/>
        </p:nvSpPr>
        <p:spPr>
          <a:xfrm>
            <a:off x="1515231"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Solution Overview</a:t>
            </a:r>
            <a:endParaRPr b="1" sz="800">
              <a:solidFill>
                <a:schemeClr val="dk1"/>
              </a:solidFill>
              <a:latin typeface="Montserrat"/>
              <a:ea typeface="Montserrat"/>
              <a:cs typeface="Montserrat"/>
              <a:sym typeface="Montserrat"/>
            </a:endParaRPr>
          </a:p>
        </p:txBody>
      </p:sp>
      <p:sp>
        <p:nvSpPr>
          <p:cNvPr id="1130" name="Google Shape;1130;p88"/>
          <p:cNvSpPr/>
          <p:nvPr/>
        </p:nvSpPr>
        <p:spPr>
          <a:xfrm>
            <a:off x="3030474"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Maintainability</a:t>
            </a:r>
            <a:endParaRPr b="1" sz="800">
              <a:solidFill>
                <a:schemeClr val="dk1"/>
              </a:solidFill>
              <a:latin typeface="Montserrat"/>
              <a:ea typeface="Montserrat"/>
              <a:cs typeface="Montserrat"/>
              <a:sym typeface="Montserrat"/>
            </a:endParaRPr>
          </a:p>
        </p:txBody>
      </p:sp>
      <p:sp>
        <p:nvSpPr>
          <p:cNvPr id="1131" name="Google Shape;1131;p88"/>
          <p:cNvSpPr/>
          <p:nvPr/>
        </p:nvSpPr>
        <p:spPr>
          <a:xfrm>
            <a:off x="4545716"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Availability</a:t>
            </a:r>
            <a:endParaRPr b="1" sz="800">
              <a:solidFill>
                <a:schemeClr val="dk1"/>
              </a:solidFill>
              <a:latin typeface="Montserrat"/>
              <a:ea typeface="Montserrat"/>
              <a:cs typeface="Montserrat"/>
              <a:sym typeface="Montserrat"/>
            </a:endParaRPr>
          </a:p>
        </p:txBody>
      </p:sp>
      <p:sp>
        <p:nvSpPr>
          <p:cNvPr id="1132" name="Google Shape;1132;p88"/>
          <p:cNvSpPr/>
          <p:nvPr/>
        </p:nvSpPr>
        <p:spPr>
          <a:xfrm>
            <a:off x="6060958"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Security</a:t>
            </a:r>
            <a:endParaRPr b="1" sz="800">
              <a:solidFill>
                <a:schemeClr val="dk1"/>
              </a:solidFill>
              <a:latin typeface="Montserrat"/>
              <a:ea typeface="Montserrat"/>
              <a:cs typeface="Montserrat"/>
              <a:sym typeface="Montserrat"/>
            </a:endParaRPr>
          </a:p>
        </p:txBody>
      </p:sp>
      <p:sp>
        <p:nvSpPr>
          <p:cNvPr id="1133" name="Google Shape;1133;p88"/>
          <p:cNvSpPr/>
          <p:nvPr/>
        </p:nvSpPr>
        <p:spPr>
          <a:xfrm>
            <a:off x="7576200" y="4884900"/>
            <a:ext cx="1567800" cy="258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rgbClr val="FFFFFF"/>
                </a:solidFill>
                <a:latin typeface="Montserrat"/>
                <a:ea typeface="Montserrat"/>
                <a:cs typeface="Montserrat"/>
                <a:sym typeface="Montserrat"/>
              </a:rPr>
              <a:t>Performance</a:t>
            </a:r>
            <a:endParaRPr b="1" sz="800">
              <a:solidFill>
                <a:srgbClr val="FFFFFF"/>
              </a:solidFill>
              <a:latin typeface="Montserrat"/>
              <a:ea typeface="Montserrat"/>
              <a:cs typeface="Montserrat"/>
              <a:sym typeface="Montserrat"/>
            </a:endParaRPr>
          </a:p>
        </p:txBody>
      </p:sp>
      <p:pic>
        <p:nvPicPr>
          <p:cNvPr descr="This video was made with Clipchamp" id="1134" name="Google Shape;1134;p88" title="ITSA - Performance Demo">
            <a:hlinkClick r:id="rId3"/>
          </p:cNvPr>
          <p:cNvPicPr preferRelativeResize="0"/>
          <p:nvPr/>
        </p:nvPicPr>
        <p:blipFill>
          <a:blip r:embed="rId4">
            <a:alphaModFix/>
          </a:blip>
          <a:stretch>
            <a:fillRect/>
          </a:stretch>
        </p:blipFill>
        <p:spPr>
          <a:xfrm>
            <a:off x="2380200" y="1017725"/>
            <a:ext cx="4850350" cy="3637750"/>
          </a:xfrm>
          <a:prstGeom prst="rect">
            <a:avLst/>
          </a:prstGeom>
          <a:noFill/>
          <a:ln>
            <a:noFill/>
          </a:ln>
        </p:spPr>
      </p:pic>
      <p:sp>
        <p:nvSpPr>
          <p:cNvPr id="1135" name="Google Shape;1135;p88"/>
          <p:cNvSpPr txBox="1"/>
          <p:nvPr>
            <p:ph idx="12" type="sldNum"/>
          </p:nvPr>
        </p:nvSpPr>
        <p:spPr>
          <a:xfrm>
            <a:off x="8556784" y="4490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4"/>
                                        </p:tgtEl>
                                        <p:attrNameLst>
                                          <p:attrName>style.visibility</p:attrName>
                                        </p:attrNameLst>
                                      </p:cBhvr>
                                      <p:to>
                                        <p:strVal val="visible"/>
                                      </p:to>
                                    </p:set>
                                    <p:animEffect filter="fade" transition="in">
                                      <p:cBhvr>
                                        <p:cTn dur="1000"/>
                                        <p:tgtEl>
                                          <p:spTgt spid="11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89"/>
          <p:cNvSpPr txBox="1"/>
          <p:nvPr>
            <p:ph type="title"/>
          </p:nvPr>
        </p:nvSpPr>
        <p:spPr>
          <a:xfrm>
            <a:off x="451250" y="2055125"/>
            <a:ext cx="3873900" cy="87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Thank You!</a:t>
            </a:r>
            <a:endParaRPr/>
          </a:p>
        </p:txBody>
      </p:sp>
      <p:pic>
        <p:nvPicPr>
          <p:cNvPr id="1141" name="Google Shape;1141;p89"/>
          <p:cNvPicPr preferRelativeResize="0"/>
          <p:nvPr/>
        </p:nvPicPr>
        <p:blipFill>
          <a:blip r:embed="rId3">
            <a:alphaModFix/>
          </a:blip>
          <a:stretch>
            <a:fillRect/>
          </a:stretch>
        </p:blipFill>
        <p:spPr>
          <a:xfrm>
            <a:off x="6093353" y="1293025"/>
            <a:ext cx="873050" cy="873009"/>
          </a:xfrm>
          <a:prstGeom prst="rect">
            <a:avLst/>
          </a:prstGeom>
          <a:noFill/>
          <a:ln>
            <a:noFill/>
          </a:ln>
        </p:spPr>
      </p:pic>
      <p:pic>
        <p:nvPicPr>
          <p:cNvPr id="1142" name="Google Shape;1142;p89"/>
          <p:cNvPicPr preferRelativeResize="0"/>
          <p:nvPr/>
        </p:nvPicPr>
        <p:blipFill>
          <a:blip r:embed="rId4">
            <a:alphaModFix/>
          </a:blip>
          <a:stretch>
            <a:fillRect/>
          </a:stretch>
        </p:blipFill>
        <p:spPr>
          <a:xfrm>
            <a:off x="6099185" y="2632250"/>
            <a:ext cx="873050" cy="873009"/>
          </a:xfrm>
          <a:prstGeom prst="rect">
            <a:avLst/>
          </a:prstGeom>
          <a:noFill/>
          <a:ln>
            <a:noFill/>
          </a:ln>
        </p:spPr>
      </p:pic>
      <p:pic>
        <p:nvPicPr>
          <p:cNvPr id="1143" name="Google Shape;1143;p89"/>
          <p:cNvPicPr preferRelativeResize="0"/>
          <p:nvPr/>
        </p:nvPicPr>
        <p:blipFill>
          <a:blip r:embed="rId5">
            <a:alphaModFix/>
          </a:blip>
          <a:stretch>
            <a:fillRect/>
          </a:stretch>
        </p:blipFill>
        <p:spPr>
          <a:xfrm>
            <a:off x="7140500" y="2620550"/>
            <a:ext cx="896425" cy="896399"/>
          </a:xfrm>
          <a:prstGeom prst="rect">
            <a:avLst/>
          </a:prstGeom>
          <a:noFill/>
          <a:ln>
            <a:noFill/>
          </a:ln>
        </p:spPr>
      </p:pic>
      <p:pic>
        <p:nvPicPr>
          <p:cNvPr id="1144" name="Google Shape;1144;p89"/>
          <p:cNvPicPr preferRelativeResize="0"/>
          <p:nvPr/>
        </p:nvPicPr>
        <p:blipFill>
          <a:blip r:embed="rId6">
            <a:alphaModFix/>
          </a:blip>
          <a:stretch>
            <a:fillRect/>
          </a:stretch>
        </p:blipFill>
        <p:spPr>
          <a:xfrm>
            <a:off x="7182600" y="1293025"/>
            <a:ext cx="896425" cy="896399"/>
          </a:xfrm>
          <a:prstGeom prst="rect">
            <a:avLst/>
          </a:prstGeom>
          <a:noFill/>
          <a:ln>
            <a:noFill/>
          </a:ln>
        </p:spPr>
      </p:pic>
      <p:pic>
        <p:nvPicPr>
          <p:cNvPr id="1145" name="Google Shape;1145;p89"/>
          <p:cNvPicPr preferRelativeResize="0"/>
          <p:nvPr/>
        </p:nvPicPr>
        <p:blipFill>
          <a:blip r:embed="rId7">
            <a:alphaModFix/>
          </a:blip>
          <a:stretch>
            <a:fillRect/>
          </a:stretch>
        </p:blipFill>
        <p:spPr>
          <a:xfrm>
            <a:off x="5046200" y="1293024"/>
            <a:ext cx="873041" cy="873000"/>
          </a:xfrm>
          <a:prstGeom prst="rect">
            <a:avLst/>
          </a:prstGeom>
          <a:noFill/>
          <a:ln>
            <a:noFill/>
          </a:ln>
        </p:spPr>
      </p:pic>
      <p:sp>
        <p:nvSpPr>
          <p:cNvPr id="1146" name="Google Shape;1146;p89"/>
          <p:cNvSpPr txBox="1"/>
          <p:nvPr>
            <p:ph type="title"/>
          </p:nvPr>
        </p:nvSpPr>
        <p:spPr>
          <a:xfrm>
            <a:off x="451250" y="3106075"/>
            <a:ext cx="3800100" cy="19578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latin typeface="Montserrat"/>
                <a:ea typeface="Montserrat"/>
                <a:cs typeface="Montserrat"/>
                <a:sym typeface="Montserrat"/>
              </a:rPr>
              <a:t>Do you have any questions?</a:t>
            </a:r>
            <a:endParaRPr sz="1200">
              <a:latin typeface="Montserrat"/>
              <a:ea typeface="Montserrat"/>
              <a:cs typeface="Montserrat"/>
              <a:sym typeface="Montserrat"/>
            </a:endParaRPr>
          </a:p>
        </p:txBody>
      </p:sp>
      <p:sp>
        <p:nvSpPr>
          <p:cNvPr id="1147" name="Google Shape;1147;p8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1148" name="Google Shape;1148;p89"/>
          <p:cNvPicPr preferRelativeResize="0"/>
          <p:nvPr/>
        </p:nvPicPr>
        <p:blipFill>
          <a:blip r:embed="rId8">
            <a:alphaModFix/>
          </a:blip>
          <a:stretch>
            <a:fillRect/>
          </a:stretch>
        </p:blipFill>
        <p:spPr>
          <a:xfrm>
            <a:off x="5034499" y="2596526"/>
            <a:ext cx="920452" cy="9204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5"/>
          <p:cNvSpPr txBox="1"/>
          <p:nvPr>
            <p:ph idx="4294967295" type="title"/>
          </p:nvPr>
        </p:nvSpPr>
        <p:spPr>
          <a:xfrm>
            <a:off x="784850" y="597425"/>
            <a:ext cx="7352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Stakeholders</a:t>
            </a:r>
            <a:endParaRPr b="1">
              <a:latin typeface="Montserrat"/>
              <a:ea typeface="Montserrat"/>
              <a:cs typeface="Montserrat"/>
              <a:sym typeface="Montserrat"/>
            </a:endParaRPr>
          </a:p>
        </p:txBody>
      </p:sp>
      <p:sp>
        <p:nvSpPr>
          <p:cNvPr id="328" name="Google Shape;328;p45"/>
          <p:cNvSpPr/>
          <p:nvPr/>
        </p:nvSpPr>
        <p:spPr>
          <a:xfrm rot="5400000">
            <a:off x="154262" y="565262"/>
            <a:ext cx="328525" cy="637026"/>
          </a:xfrm>
          <a:custGeom>
            <a:rect b="b" l="l" r="r" t="t"/>
            <a:pathLst>
              <a:path extrusionOk="0" h="63433" w="9696">
                <a:moveTo>
                  <a:pt x="0" y="0"/>
                </a:moveTo>
                <a:lnTo>
                  <a:pt x="0" y="63432"/>
                </a:lnTo>
                <a:lnTo>
                  <a:pt x="9695" y="63432"/>
                </a:lnTo>
                <a:lnTo>
                  <a:pt x="96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5"/>
          <p:cNvSpPr/>
          <p:nvPr/>
        </p:nvSpPr>
        <p:spPr>
          <a:xfrm rot="5400000">
            <a:off x="8813622" y="717652"/>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5"/>
          <p:cNvSpPr txBox="1"/>
          <p:nvPr>
            <p:ph idx="4294967295" type="title"/>
          </p:nvPr>
        </p:nvSpPr>
        <p:spPr>
          <a:xfrm>
            <a:off x="656950" y="1699875"/>
            <a:ext cx="3207900" cy="30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1600">
                <a:solidFill>
                  <a:srgbClr val="0B5394"/>
                </a:solidFill>
                <a:latin typeface="Montserrat"/>
                <a:ea typeface="Montserrat"/>
                <a:cs typeface="Montserrat"/>
                <a:sym typeface="Montserrat"/>
              </a:rPr>
              <a:t>Business Stakeholders</a:t>
            </a:r>
            <a:endParaRPr b="1" sz="1600">
              <a:solidFill>
                <a:srgbClr val="0B5394"/>
              </a:solidFill>
              <a:latin typeface="Montserrat"/>
              <a:ea typeface="Montserrat"/>
              <a:cs typeface="Montserrat"/>
              <a:sym typeface="Montserrat"/>
            </a:endParaRPr>
          </a:p>
        </p:txBody>
      </p:sp>
      <p:sp>
        <p:nvSpPr>
          <p:cNvPr id="331" name="Google Shape;331;p45"/>
          <p:cNvSpPr txBox="1"/>
          <p:nvPr>
            <p:ph idx="4294967295" type="title"/>
          </p:nvPr>
        </p:nvSpPr>
        <p:spPr>
          <a:xfrm>
            <a:off x="4692000" y="1699875"/>
            <a:ext cx="3735300" cy="30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1600">
                <a:solidFill>
                  <a:srgbClr val="0B5394"/>
                </a:solidFill>
                <a:latin typeface="Montserrat"/>
                <a:ea typeface="Montserrat"/>
                <a:cs typeface="Montserrat"/>
                <a:sym typeface="Montserrat"/>
              </a:rPr>
              <a:t>IT Stakeholders</a:t>
            </a:r>
            <a:endParaRPr b="1" sz="1600">
              <a:solidFill>
                <a:srgbClr val="0B5394"/>
              </a:solidFill>
              <a:latin typeface="Montserrat"/>
              <a:ea typeface="Montserrat"/>
              <a:cs typeface="Montserrat"/>
              <a:sym typeface="Montserrat"/>
            </a:endParaRPr>
          </a:p>
        </p:txBody>
      </p:sp>
      <p:sp>
        <p:nvSpPr>
          <p:cNvPr id="332" name="Google Shape;332;p45"/>
          <p:cNvSpPr txBox="1"/>
          <p:nvPr>
            <p:ph idx="4294967295" type="title"/>
          </p:nvPr>
        </p:nvSpPr>
        <p:spPr>
          <a:xfrm>
            <a:off x="13687000" y="1723350"/>
            <a:ext cx="3207900" cy="10902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Daily Transactions Processing for:</a:t>
            </a:r>
            <a:endParaRPr sz="1200">
              <a:latin typeface="Montserrat"/>
              <a:ea typeface="Montserrat"/>
              <a:cs typeface="Montserrat"/>
              <a:sym typeface="Montserrat"/>
            </a:endParaRPr>
          </a:p>
          <a:p>
            <a:pPr indent="-304800" lvl="1" marL="9144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Batch processing from files</a:t>
            </a:r>
            <a:endParaRPr sz="1200">
              <a:latin typeface="Montserrat"/>
              <a:ea typeface="Montserrat"/>
              <a:cs typeface="Montserrat"/>
              <a:sym typeface="Montserrat"/>
            </a:endParaRPr>
          </a:p>
          <a:p>
            <a:pPr indent="-304800" lvl="1" marL="9144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API</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Calculate and show appropriate loyalty points</a:t>
            </a:r>
            <a:endParaRPr sz="1200">
              <a:latin typeface="Montserrat"/>
              <a:ea typeface="Montserrat"/>
              <a:cs typeface="Montserrat"/>
              <a:sym typeface="Montserrat"/>
            </a:endParaRPr>
          </a:p>
        </p:txBody>
      </p:sp>
      <p:sp>
        <p:nvSpPr>
          <p:cNvPr id="333" name="Google Shape;333;p45"/>
          <p:cNvSpPr txBox="1"/>
          <p:nvPr>
            <p:ph idx="4294967295" type="title"/>
          </p:nvPr>
        </p:nvSpPr>
        <p:spPr>
          <a:xfrm>
            <a:off x="4692000" y="2104350"/>
            <a:ext cx="3735300" cy="21675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Amazon Web Services (AWS)</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Ascenda Loyalty Developers </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Campaign Administrators </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ExaVault</a:t>
            </a:r>
            <a:endParaRPr sz="1200">
              <a:latin typeface="Montserrat"/>
              <a:ea typeface="Montserrat"/>
              <a:cs typeface="Montserrat"/>
              <a:sym typeface="Montserrat"/>
            </a:endParaRPr>
          </a:p>
        </p:txBody>
      </p:sp>
      <p:sp>
        <p:nvSpPr>
          <p:cNvPr id="334" name="Google Shape;334;p45"/>
          <p:cNvSpPr txBox="1"/>
          <p:nvPr/>
        </p:nvSpPr>
        <p:spPr>
          <a:xfrm>
            <a:off x="656800" y="2104350"/>
            <a:ext cx="3207900" cy="2167500"/>
          </a:xfrm>
          <a:prstGeom prst="rect">
            <a:avLst/>
          </a:prstGeom>
          <a:noFill/>
          <a:ln>
            <a:noFill/>
          </a:ln>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Clr>
                <a:schemeClr val="dk1"/>
              </a:buClr>
              <a:buSzPts val="1200"/>
              <a:buFont typeface="Montserrat"/>
              <a:buChar char="●"/>
            </a:pPr>
            <a:r>
              <a:rPr lang="en-GB" sz="1200">
                <a:solidFill>
                  <a:schemeClr val="dk1"/>
                </a:solidFill>
                <a:latin typeface="Montserrat"/>
                <a:ea typeface="Montserrat"/>
                <a:cs typeface="Montserrat"/>
                <a:sym typeface="Montserrat"/>
              </a:rPr>
              <a:t>Client – Users of Merchants </a:t>
            </a:r>
            <a:endParaRPr sz="1200">
              <a:solidFill>
                <a:schemeClr val="dk1"/>
              </a:solidFill>
              <a:latin typeface="Montserrat"/>
              <a:ea typeface="Montserrat"/>
              <a:cs typeface="Montserrat"/>
              <a:sym typeface="Montserrat"/>
            </a:endParaRPr>
          </a:p>
          <a:p>
            <a:pPr indent="-304800" lvl="0" marL="457200" rtl="0" algn="l">
              <a:lnSpc>
                <a:spcPct val="115000"/>
              </a:lnSpc>
              <a:spcBef>
                <a:spcPts val="0"/>
              </a:spcBef>
              <a:spcAft>
                <a:spcPts val="0"/>
              </a:spcAft>
              <a:buClr>
                <a:schemeClr val="dk1"/>
              </a:buClr>
              <a:buSzPts val="1200"/>
              <a:buFont typeface="Montserrat"/>
              <a:buChar char="●"/>
            </a:pPr>
            <a:r>
              <a:rPr lang="en-GB" sz="1200">
                <a:solidFill>
                  <a:schemeClr val="dk1"/>
                </a:solidFill>
                <a:latin typeface="Montserrat"/>
                <a:ea typeface="Montserrat"/>
                <a:cs typeface="Montserrat"/>
                <a:sym typeface="Montserrat"/>
              </a:rPr>
              <a:t>Marchant Managers </a:t>
            </a:r>
            <a:endParaRPr sz="1200">
              <a:solidFill>
                <a:schemeClr val="dk1"/>
              </a:solidFill>
              <a:latin typeface="Montserrat"/>
              <a:ea typeface="Montserrat"/>
              <a:cs typeface="Montserrat"/>
              <a:sym typeface="Montserrat"/>
            </a:endParaRPr>
          </a:p>
          <a:p>
            <a:pPr indent="-304800" lvl="0" marL="457200" rtl="0" algn="l">
              <a:lnSpc>
                <a:spcPct val="115000"/>
              </a:lnSpc>
              <a:spcBef>
                <a:spcPts val="0"/>
              </a:spcBef>
              <a:spcAft>
                <a:spcPts val="0"/>
              </a:spcAft>
              <a:buClr>
                <a:schemeClr val="dk1"/>
              </a:buClr>
              <a:buSzPts val="1200"/>
              <a:buFont typeface="Montserrat"/>
              <a:buChar char="●"/>
            </a:pPr>
            <a:r>
              <a:rPr lang="en-GB" sz="1200">
                <a:solidFill>
                  <a:schemeClr val="dk1"/>
                </a:solidFill>
                <a:latin typeface="Montserrat"/>
                <a:ea typeface="Montserrat"/>
                <a:cs typeface="Montserrat"/>
                <a:sym typeface="Montserrat"/>
              </a:rPr>
              <a:t>SCIS Bank</a:t>
            </a:r>
            <a:endParaRPr sz="1200">
              <a:solidFill>
                <a:schemeClr val="dk1"/>
              </a:solidFill>
              <a:latin typeface="Montserrat"/>
              <a:ea typeface="Montserrat"/>
              <a:cs typeface="Montserrat"/>
              <a:sym typeface="Montserrat"/>
            </a:endParaRPr>
          </a:p>
          <a:p>
            <a:pPr indent="-304800" lvl="0" marL="457200" rtl="0" algn="l">
              <a:lnSpc>
                <a:spcPct val="115000"/>
              </a:lnSpc>
              <a:spcBef>
                <a:spcPts val="0"/>
              </a:spcBef>
              <a:spcAft>
                <a:spcPts val="0"/>
              </a:spcAft>
              <a:buClr>
                <a:schemeClr val="dk1"/>
              </a:buClr>
              <a:buSzPts val="1200"/>
              <a:buFont typeface="Montserrat"/>
              <a:buChar char="●"/>
            </a:pPr>
            <a:r>
              <a:rPr lang="en-GB" sz="1200">
                <a:solidFill>
                  <a:schemeClr val="dk1"/>
                </a:solidFill>
                <a:latin typeface="Montserrat"/>
                <a:ea typeface="Montserrat"/>
                <a:cs typeface="Montserrat"/>
                <a:sym typeface="Montserrat"/>
              </a:rPr>
              <a:t>Ascenda Loyalty</a:t>
            </a:r>
            <a:endParaRPr sz="1200">
              <a:solidFill>
                <a:schemeClr val="dk1"/>
              </a:solidFill>
              <a:latin typeface="Montserrat"/>
              <a:ea typeface="Montserrat"/>
              <a:cs typeface="Montserrat"/>
              <a:sym typeface="Montserrat"/>
            </a:endParaRPr>
          </a:p>
        </p:txBody>
      </p:sp>
      <p:sp>
        <p:nvSpPr>
          <p:cNvPr id="335" name="Google Shape;335;p45"/>
          <p:cNvSpPr/>
          <p:nvPr/>
        </p:nvSpPr>
        <p:spPr>
          <a:xfrm>
            <a:off x="0" y="4884900"/>
            <a:ext cx="1515300" cy="258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latin typeface="Montserrat"/>
                <a:ea typeface="Montserrat"/>
                <a:cs typeface="Montserrat"/>
                <a:sym typeface="Montserrat"/>
              </a:rPr>
              <a:t>Project Context</a:t>
            </a:r>
            <a:endParaRPr b="1" sz="800">
              <a:solidFill>
                <a:srgbClr val="FFFFFF"/>
              </a:solidFill>
              <a:latin typeface="Montserrat"/>
              <a:ea typeface="Montserrat"/>
              <a:cs typeface="Montserrat"/>
              <a:sym typeface="Montserrat"/>
            </a:endParaRPr>
          </a:p>
        </p:txBody>
      </p:sp>
      <p:sp>
        <p:nvSpPr>
          <p:cNvPr id="336" name="Google Shape;336;p45"/>
          <p:cNvSpPr/>
          <p:nvPr/>
        </p:nvSpPr>
        <p:spPr>
          <a:xfrm>
            <a:off x="1515231"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dk1"/>
                </a:solidFill>
                <a:latin typeface="Montserrat"/>
                <a:ea typeface="Montserrat"/>
                <a:cs typeface="Montserrat"/>
                <a:sym typeface="Montserrat"/>
              </a:rPr>
              <a:t>Solution Overview</a:t>
            </a:r>
            <a:endParaRPr b="1" sz="800">
              <a:solidFill>
                <a:schemeClr val="dk1"/>
              </a:solidFill>
              <a:latin typeface="Montserrat"/>
              <a:ea typeface="Montserrat"/>
              <a:cs typeface="Montserrat"/>
              <a:sym typeface="Montserrat"/>
            </a:endParaRPr>
          </a:p>
        </p:txBody>
      </p:sp>
      <p:sp>
        <p:nvSpPr>
          <p:cNvPr id="337" name="Google Shape;337;p45"/>
          <p:cNvSpPr/>
          <p:nvPr/>
        </p:nvSpPr>
        <p:spPr>
          <a:xfrm>
            <a:off x="3030474"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Maintainability</a:t>
            </a:r>
            <a:endParaRPr b="1" sz="800">
              <a:solidFill>
                <a:schemeClr val="dk1"/>
              </a:solidFill>
              <a:latin typeface="Montserrat"/>
              <a:ea typeface="Montserrat"/>
              <a:cs typeface="Montserrat"/>
              <a:sym typeface="Montserrat"/>
            </a:endParaRPr>
          </a:p>
        </p:txBody>
      </p:sp>
      <p:sp>
        <p:nvSpPr>
          <p:cNvPr id="338" name="Google Shape;338;p45"/>
          <p:cNvSpPr/>
          <p:nvPr/>
        </p:nvSpPr>
        <p:spPr>
          <a:xfrm>
            <a:off x="4545716"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Availability</a:t>
            </a:r>
            <a:endParaRPr b="1" sz="800">
              <a:solidFill>
                <a:schemeClr val="dk1"/>
              </a:solidFill>
              <a:latin typeface="Montserrat"/>
              <a:ea typeface="Montserrat"/>
              <a:cs typeface="Montserrat"/>
              <a:sym typeface="Montserrat"/>
            </a:endParaRPr>
          </a:p>
        </p:txBody>
      </p:sp>
      <p:sp>
        <p:nvSpPr>
          <p:cNvPr id="339" name="Google Shape;339;p45"/>
          <p:cNvSpPr/>
          <p:nvPr/>
        </p:nvSpPr>
        <p:spPr>
          <a:xfrm>
            <a:off x="6060958"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dk1"/>
                </a:solidFill>
                <a:latin typeface="Montserrat"/>
                <a:ea typeface="Montserrat"/>
                <a:cs typeface="Montserrat"/>
                <a:sym typeface="Montserrat"/>
              </a:rPr>
              <a:t>Security</a:t>
            </a:r>
            <a:endParaRPr b="1" sz="800">
              <a:solidFill>
                <a:schemeClr val="dk1"/>
              </a:solidFill>
              <a:latin typeface="Montserrat"/>
              <a:ea typeface="Montserrat"/>
              <a:cs typeface="Montserrat"/>
              <a:sym typeface="Montserrat"/>
            </a:endParaRPr>
          </a:p>
        </p:txBody>
      </p:sp>
      <p:sp>
        <p:nvSpPr>
          <p:cNvPr id="340" name="Google Shape;340;p45"/>
          <p:cNvSpPr/>
          <p:nvPr/>
        </p:nvSpPr>
        <p:spPr>
          <a:xfrm>
            <a:off x="7576200" y="4884900"/>
            <a:ext cx="15678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dk1"/>
                </a:solidFill>
                <a:latin typeface="Montserrat"/>
                <a:ea typeface="Montserrat"/>
                <a:cs typeface="Montserrat"/>
                <a:sym typeface="Montserrat"/>
              </a:rPr>
              <a:t>Performance</a:t>
            </a:r>
            <a:endParaRPr b="1" sz="800">
              <a:solidFill>
                <a:schemeClr val="dk1"/>
              </a:solidFill>
              <a:latin typeface="Montserrat"/>
              <a:ea typeface="Montserrat"/>
              <a:cs typeface="Montserrat"/>
              <a:sym typeface="Montserrat"/>
            </a:endParaRPr>
          </a:p>
        </p:txBody>
      </p:sp>
      <p:sp>
        <p:nvSpPr>
          <p:cNvPr id="341" name="Google Shape;341;p45"/>
          <p:cNvSpPr txBox="1"/>
          <p:nvPr>
            <p:ph idx="12" type="sldNum"/>
          </p:nvPr>
        </p:nvSpPr>
        <p:spPr>
          <a:xfrm>
            <a:off x="8556784" y="4490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6"/>
          <p:cNvSpPr txBox="1"/>
          <p:nvPr>
            <p:ph idx="4294967295" type="title"/>
          </p:nvPr>
        </p:nvSpPr>
        <p:spPr>
          <a:xfrm>
            <a:off x="784850" y="597425"/>
            <a:ext cx="7352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Use Cases</a:t>
            </a:r>
            <a:endParaRPr b="1">
              <a:latin typeface="Montserrat"/>
              <a:ea typeface="Montserrat"/>
              <a:cs typeface="Montserrat"/>
              <a:sym typeface="Montserrat"/>
            </a:endParaRPr>
          </a:p>
        </p:txBody>
      </p:sp>
      <p:sp>
        <p:nvSpPr>
          <p:cNvPr id="347" name="Google Shape;347;p46"/>
          <p:cNvSpPr/>
          <p:nvPr/>
        </p:nvSpPr>
        <p:spPr>
          <a:xfrm rot="5400000">
            <a:off x="154262" y="565262"/>
            <a:ext cx="328525" cy="637026"/>
          </a:xfrm>
          <a:custGeom>
            <a:rect b="b" l="l" r="r" t="t"/>
            <a:pathLst>
              <a:path extrusionOk="0" h="63433" w="9696">
                <a:moveTo>
                  <a:pt x="0" y="0"/>
                </a:moveTo>
                <a:lnTo>
                  <a:pt x="0" y="63432"/>
                </a:lnTo>
                <a:lnTo>
                  <a:pt x="9695" y="63432"/>
                </a:lnTo>
                <a:lnTo>
                  <a:pt x="96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6"/>
          <p:cNvSpPr/>
          <p:nvPr/>
        </p:nvSpPr>
        <p:spPr>
          <a:xfrm rot="5400000">
            <a:off x="8813622" y="717652"/>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6"/>
          <p:cNvSpPr txBox="1"/>
          <p:nvPr>
            <p:ph idx="4294967295" type="title"/>
          </p:nvPr>
        </p:nvSpPr>
        <p:spPr>
          <a:xfrm>
            <a:off x="13687000" y="1723350"/>
            <a:ext cx="3207900" cy="10902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Daily Transactions Processing for:</a:t>
            </a:r>
            <a:endParaRPr sz="1200">
              <a:latin typeface="Montserrat"/>
              <a:ea typeface="Montserrat"/>
              <a:cs typeface="Montserrat"/>
              <a:sym typeface="Montserrat"/>
            </a:endParaRPr>
          </a:p>
          <a:p>
            <a:pPr indent="-304800" lvl="1" marL="9144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Batch processing from files</a:t>
            </a:r>
            <a:endParaRPr sz="1200">
              <a:latin typeface="Montserrat"/>
              <a:ea typeface="Montserrat"/>
              <a:cs typeface="Montserrat"/>
              <a:sym typeface="Montserrat"/>
            </a:endParaRPr>
          </a:p>
          <a:p>
            <a:pPr indent="-304800" lvl="1" marL="9144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API</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Calculate and show appropriate loyalty points</a:t>
            </a:r>
            <a:endParaRPr sz="1200">
              <a:latin typeface="Montserrat"/>
              <a:ea typeface="Montserrat"/>
              <a:cs typeface="Montserrat"/>
              <a:sym typeface="Montserrat"/>
            </a:endParaRPr>
          </a:p>
        </p:txBody>
      </p:sp>
      <p:sp>
        <p:nvSpPr>
          <p:cNvPr id="350" name="Google Shape;350;p46"/>
          <p:cNvSpPr txBox="1"/>
          <p:nvPr>
            <p:ph idx="4294967295" type="title"/>
          </p:nvPr>
        </p:nvSpPr>
        <p:spPr>
          <a:xfrm>
            <a:off x="637025" y="1867575"/>
            <a:ext cx="8174700" cy="2556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00">
                <a:latin typeface="Montserrat"/>
                <a:ea typeface="Montserrat"/>
                <a:cs typeface="Montserrat"/>
                <a:sym typeface="Montserrat"/>
              </a:rPr>
              <a:t>Data from Merchants </a:t>
            </a:r>
            <a:endParaRPr b="1"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API calls</a:t>
            </a:r>
            <a:r>
              <a:rPr lang="en-GB" sz="1200">
                <a:latin typeface="Montserrat"/>
                <a:ea typeface="Montserrat"/>
                <a:cs typeface="Montserrat"/>
                <a:sym typeface="Montserrat"/>
              </a:rPr>
              <a:t> transactions API to process the transaction </a:t>
            </a:r>
            <a:endParaRPr sz="1200">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latin typeface="Montserrat"/>
              <a:ea typeface="Montserrat"/>
              <a:cs typeface="Montserrat"/>
              <a:sym typeface="Montserrat"/>
            </a:endParaRPr>
          </a:p>
          <a:p>
            <a:pPr indent="0" lvl="0" marL="0" rtl="0" algn="l">
              <a:lnSpc>
                <a:spcPct val="115000"/>
              </a:lnSpc>
              <a:spcBef>
                <a:spcPts val="0"/>
              </a:spcBef>
              <a:spcAft>
                <a:spcPts val="0"/>
              </a:spcAft>
              <a:buNone/>
            </a:pPr>
            <a:r>
              <a:rPr b="1" lang="en-GB" sz="1200">
                <a:latin typeface="Montserrat"/>
                <a:ea typeface="Montserrat"/>
                <a:cs typeface="Montserrat"/>
                <a:sym typeface="Montserrat"/>
              </a:rPr>
              <a:t>Data from ExaVault</a:t>
            </a:r>
            <a:endParaRPr b="1"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At 12mn daily, Lambda will pull files from Exavault to AWS S3 which will trigger the file conversion and process the transactions </a:t>
            </a:r>
            <a:endParaRPr sz="1200">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200">
              <a:latin typeface="Montserrat"/>
              <a:ea typeface="Montserrat"/>
              <a:cs typeface="Montserrat"/>
              <a:sym typeface="Montserrat"/>
            </a:endParaRPr>
          </a:p>
          <a:p>
            <a:pPr indent="0" lvl="0" marL="0" rtl="0" algn="l">
              <a:lnSpc>
                <a:spcPct val="115000"/>
              </a:lnSpc>
              <a:spcBef>
                <a:spcPts val="0"/>
              </a:spcBef>
              <a:spcAft>
                <a:spcPts val="0"/>
              </a:spcAft>
              <a:buNone/>
            </a:pPr>
            <a:r>
              <a:rPr b="1" lang="en-GB" sz="1200">
                <a:latin typeface="Montserrat"/>
                <a:ea typeface="Montserrat"/>
                <a:cs typeface="Montserrat"/>
                <a:sym typeface="Montserrat"/>
              </a:rPr>
              <a:t>Data processing from SQS</a:t>
            </a:r>
            <a:endParaRPr b="1"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Transaction Processors will execute calculator processes based on the different business logic </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Processed transactions placed into the Amazon Aurora </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Transactions that fall under another campaign will be sent to another queue to notify the customer on their rewards </a:t>
            </a:r>
            <a:endParaRPr sz="1200">
              <a:latin typeface="Montserrat"/>
              <a:ea typeface="Montserrat"/>
              <a:cs typeface="Montserrat"/>
              <a:sym typeface="Montserrat"/>
            </a:endParaRPr>
          </a:p>
        </p:txBody>
      </p:sp>
      <p:sp>
        <p:nvSpPr>
          <p:cNvPr id="351" name="Google Shape;351;p46"/>
          <p:cNvSpPr txBox="1"/>
          <p:nvPr>
            <p:ph idx="4294967295" type="title"/>
          </p:nvPr>
        </p:nvSpPr>
        <p:spPr>
          <a:xfrm>
            <a:off x="656800" y="1397775"/>
            <a:ext cx="497400" cy="30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1600">
                <a:solidFill>
                  <a:srgbClr val="0B5394"/>
                </a:solidFill>
                <a:latin typeface="Montserrat"/>
                <a:ea typeface="Montserrat"/>
                <a:cs typeface="Montserrat"/>
                <a:sym typeface="Montserrat"/>
              </a:rPr>
              <a:t>01</a:t>
            </a:r>
            <a:endParaRPr b="1" sz="1600">
              <a:solidFill>
                <a:srgbClr val="0B5394"/>
              </a:solidFill>
              <a:latin typeface="Montserrat"/>
              <a:ea typeface="Montserrat"/>
              <a:cs typeface="Montserrat"/>
              <a:sym typeface="Montserrat"/>
            </a:endParaRPr>
          </a:p>
        </p:txBody>
      </p:sp>
      <p:sp>
        <p:nvSpPr>
          <p:cNvPr id="352" name="Google Shape;352;p46"/>
          <p:cNvSpPr txBox="1"/>
          <p:nvPr>
            <p:ph idx="4294967295" type="title"/>
          </p:nvPr>
        </p:nvSpPr>
        <p:spPr>
          <a:xfrm>
            <a:off x="1154200" y="1397775"/>
            <a:ext cx="6222600" cy="30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1600">
                <a:solidFill>
                  <a:srgbClr val="0B5394"/>
                </a:solidFill>
                <a:latin typeface="Montserrat"/>
                <a:ea typeface="Montserrat"/>
                <a:cs typeface="Montserrat"/>
                <a:sym typeface="Montserrat"/>
              </a:rPr>
              <a:t>High Data Inflow for Transaction Processing</a:t>
            </a:r>
            <a:endParaRPr b="1" sz="1600">
              <a:solidFill>
                <a:srgbClr val="0B5394"/>
              </a:solidFill>
              <a:latin typeface="Montserrat"/>
              <a:ea typeface="Montserrat"/>
              <a:cs typeface="Montserrat"/>
              <a:sym typeface="Montserrat"/>
            </a:endParaRPr>
          </a:p>
        </p:txBody>
      </p:sp>
      <p:sp>
        <p:nvSpPr>
          <p:cNvPr id="353" name="Google Shape;353;p46"/>
          <p:cNvSpPr/>
          <p:nvPr/>
        </p:nvSpPr>
        <p:spPr>
          <a:xfrm>
            <a:off x="0" y="4884900"/>
            <a:ext cx="1515300" cy="258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latin typeface="Montserrat"/>
                <a:ea typeface="Montserrat"/>
                <a:cs typeface="Montserrat"/>
                <a:sym typeface="Montserrat"/>
              </a:rPr>
              <a:t>Project Context</a:t>
            </a:r>
            <a:endParaRPr b="1" sz="800">
              <a:solidFill>
                <a:srgbClr val="FFFFFF"/>
              </a:solidFill>
              <a:latin typeface="Montserrat"/>
              <a:ea typeface="Montserrat"/>
              <a:cs typeface="Montserrat"/>
              <a:sym typeface="Montserrat"/>
            </a:endParaRPr>
          </a:p>
        </p:txBody>
      </p:sp>
      <p:sp>
        <p:nvSpPr>
          <p:cNvPr id="354" name="Google Shape;354;p46"/>
          <p:cNvSpPr/>
          <p:nvPr/>
        </p:nvSpPr>
        <p:spPr>
          <a:xfrm>
            <a:off x="1515231"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dk1"/>
                </a:solidFill>
                <a:latin typeface="Montserrat"/>
                <a:ea typeface="Montserrat"/>
                <a:cs typeface="Montserrat"/>
                <a:sym typeface="Montserrat"/>
              </a:rPr>
              <a:t>Solution Overview</a:t>
            </a:r>
            <a:endParaRPr b="1" sz="800">
              <a:solidFill>
                <a:schemeClr val="dk1"/>
              </a:solidFill>
              <a:latin typeface="Montserrat"/>
              <a:ea typeface="Montserrat"/>
              <a:cs typeface="Montserrat"/>
              <a:sym typeface="Montserrat"/>
            </a:endParaRPr>
          </a:p>
        </p:txBody>
      </p:sp>
      <p:sp>
        <p:nvSpPr>
          <p:cNvPr id="355" name="Google Shape;355;p46"/>
          <p:cNvSpPr/>
          <p:nvPr/>
        </p:nvSpPr>
        <p:spPr>
          <a:xfrm>
            <a:off x="3030474"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Maintainability</a:t>
            </a:r>
            <a:endParaRPr b="1" sz="800">
              <a:solidFill>
                <a:schemeClr val="dk1"/>
              </a:solidFill>
              <a:latin typeface="Montserrat"/>
              <a:ea typeface="Montserrat"/>
              <a:cs typeface="Montserrat"/>
              <a:sym typeface="Montserrat"/>
            </a:endParaRPr>
          </a:p>
        </p:txBody>
      </p:sp>
      <p:sp>
        <p:nvSpPr>
          <p:cNvPr id="356" name="Google Shape;356;p46"/>
          <p:cNvSpPr/>
          <p:nvPr/>
        </p:nvSpPr>
        <p:spPr>
          <a:xfrm>
            <a:off x="4545716"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Availability</a:t>
            </a:r>
            <a:endParaRPr b="1" sz="800">
              <a:solidFill>
                <a:schemeClr val="dk1"/>
              </a:solidFill>
              <a:latin typeface="Montserrat"/>
              <a:ea typeface="Montserrat"/>
              <a:cs typeface="Montserrat"/>
              <a:sym typeface="Montserrat"/>
            </a:endParaRPr>
          </a:p>
        </p:txBody>
      </p:sp>
      <p:sp>
        <p:nvSpPr>
          <p:cNvPr id="357" name="Google Shape;357;p46"/>
          <p:cNvSpPr/>
          <p:nvPr/>
        </p:nvSpPr>
        <p:spPr>
          <a:xfrm>
            <a:off x="6060958"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dk1"/>
                </a:solidFill>
                <a:latin typeface="Montserrat"/>
                <a:ea typeface="Montserrat"/>
                <a:cs typeface="Montserrat"/>
                <a:sym typeface="Montserrat"/>
              </a:rPr>
              <a:t>Security</a:t>
            </a:r>
            <a:endParaRPr b="1" sz="800">
              <a:solidFill>
                <a:schemeClr val="dk1"/>
              </a:solidFill>
              <a:latin typeface="Montserrat"/>
              <a:ea typeface="Montserrat"/>
              <a:cs typeface="Montserrat"/>
              <a:sym typeface="Montserrat"/>
            </a:endParaRPr>
          </a:p>
        </p:txBody>
      </p:sp>
      <p:sp>
        <p:nvSpPr>
          <p:cNvPr id="358" name="Google Shape;358;p46"/>
          <p:cNvSpPr/>
          <p:nvPr/>
        </p:nvSpPr>
        <p:spPr>
          <a:xfrm>
            <a:off x="7576200" y="4884900"/>
            <a:ext cx="15678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dk1"/>
                </a:solidFill>
                <a:latin typeface="Montserrat"/>
                <a:ea typeface="Montserrat"/>
                <a:cs typeface="Montserrat"/>
                <a:sym typeface="Montserrat"/>
              </a:rPr>
              <a:t>Performance</a:t>
            </a:r>
            <a:endParaRPr b="1" sz="800">
              <a:solidFill>
                <a:schemeClr val="dk1"/>
              </a:solidFill>
              <a:latin typeface="Montserrat"/>
              <a:ea typeface="Montserrat"/>
              <a:cs typeface="Montserrat"/>
              <a:sym typeface="Montserrat"/>
            </a:endParaRPr>
          </a:p>
        </p:txBody>
      </p:sp>
      <p:sp>
        <p:nvSpPr>
          <p:cNvPr id="359" name="Google Shape;359;p46"/>
          <p:cNvSpPr txBox="1"/>
          <p:nvPr>
            <p:ph idx="12" type="sldNum"/>
          </p:nvPr>
        </p:nvSpPr>
        <p:spPr>
          <a:xfrm>
            <a:off x="8556784" y="4490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7"/>
          <p:cNvSpPr txBox="1"/>
          <p:nvPr>
            <p:ph idx="4294967295" type="title"/>
          </p:nvPr>
        </p:nvSpPr>
        <p:spPr>
          <a:xfrm>
            <a:off x="784850" y="597425"/>
            <a:ext cx="7352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Use Cases</a:t>
            </a:r>
            <a:endParaRPr b="1">
              <a:latin typeface="Montserrat"/>
              <a:ea typeface="Montserrat"/>
              <a:cs typeface="Montserrat"/>
              <a:sym typeface="Montserrat"/>
            </a:endParaRPr>
          </a:p>
        </p:txBody>
      </p:sp>
      <p:sp>
        <p:nvSpPr>
          <p:cNvPr id="365" name="Google Shape;365;p47"/>
          <p:cNvSpPr/>
          <p:nvPr/>
        </p:nvSpPr>
        <p:spPr>
          <a:xfrm rot="5400000">
            <a:off x="154262" y="565262"/>
            <a:ext cx="328525" cy="637026"/>
          </a:xfrm>
          <a:custGeom>
            <a:rect b="b" l="l" r="r" t="t"/>
            <a:pathLst>
              <a:path extrusionOk="0" h="63433" w="9696">
                <a:moveTo>
                  <a:pt x="0" y="0"/>
                </a:moveTo>
                <a:lnTo>
                  <a:pt x="0" y="63432"/>
                </a:lnTo>
                <a:lnTo>
                  <a:pt x="9695" y="63432"/>
                </a:lnTo>
                <a:lnTo>
                  <a:pt x="96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7"/>
          <p:cNvSpPr/>
          <p:nvPr/>
        </p:nvSpPr>
        <p:spPr>
          <a:xfrm rot="5400000">
            <a:off x="8813622" y="717652"/>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7"/>
          <p:cNvSpPr txBox="1"/>
          <p:nvPr>
            <p:ph idx="4294967295" type="title"/>
          </p:nvPr>
        </p:nvSpPr>
        <p:spPr>
          <a:xfrm>
            <a:off x="13687000" y="1723350"/>
            <a:ext cx="3207900" cy="10902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Daily Transactions Processing for:</a:t>
            </a:r>
            <a:endParaRPr sz="1200">
              <a:latin typeface="Montserrat"/>
              <a:ea typeface="Montserrat"/>
              <a:cs typeface="Montserrat"/>
              <a:sym typeface="Montserrat"/>
            </a:endParaRPr>
          </a:p>
          <a:p>
            <a:pPr indent="-304800" lvl="1" marL="9144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Batch processing from files</a:t>
            </a:r>
            <a:endParaRPr sz="1200">
              <a:latin typeface="Montserrat"/>
              <a:ea typeface="Montserrat"/>
              <a:cs typeface="Montserrat"/>
              <a:sym typeface="Montserrat"/>
            </a:endParaRPr>
          </a:p>
          <a:p>
            <a:pPr indent="-304800" lvl="1" marL="9144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API</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Calculate and show appropriate loyalty points</a:t>
            </a:r>
            <a:endParaRPr sz="1200">
              <a:latin typeface="Montserrat"/>
              <a:ea typeface="Montserrat"/>
              <a:cs typeface="Montserrat"/>
              <a:sym typeface="Montserrat"/>
            </a:endParaRPr>
          </a:p>
        </p:txBody>
      </p:sp>
      <p:sp>
        <p:nvSpPr>
          <p:cNvPr id="368" name="Google Shape;368;p47"/>
          <p:cNvSpPr txBox="1"/>
          <p:nvPr>
            <p:ph idx="4294967295" type="title"/>
          </p:nvPr>
        </p:nvSpPr>
        <p:spPr>
          <a:xfrm>
            <a:off x="637025" y="1943775"/>
            <a:ext cx="7352100" cy="2688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00">
                <a:latin typeface="Montserrat"/>
                <a:ea typeface="Montserrat"/>
                <a:cs typeface="Montserrat"/>
                <a:sym typeface="Montserrat"/>
              </a:rPr>
              <a:t>Encryption </a:t>
            </a:r>
            <a:endParaRPr b="1"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AWS </a:t>
            </a:r>
            <a:r>
              <a:rPr lang="en-GB" sz="1200">
                <a:latin typeface="Montserrat"/>
                <a:ea typeface="Montserrat"/>
                <a:cs typeface="Montserrat"/>
                <a:sym typeface="Montserrat"/>
              </a:rPr>
              <a:t>services</a:t>
            </a:r>
            <a:r>
              <a:rPr lang="en-GB" sz="1200">
                <a:latin typeface="Montserrat"/>
                <a:ea typeface="Montserrat"/>
                <a:cs typeface="Montserrat"/>
                <a:sym typeface="Montserrat"/>
              </a:rPr>
              <a:t> such as S3, DynamoDB and SQS are </a:t>
            </a:r>
            <a:r>
              <a:rPr lang="en-GB" sz="1200">
                <a:latin typeface="Montserrat"/>
                <a:ea typeface="Montserrat"/>
                <a:cs typeface="Montserrat"/>
                <a:sym typeface="Montserrat"/>
              </a:rPr>
              <a:t>encrypted</a:t>
            </a:r>
            <a:r>
              <a:rPr lang="en-GB" sz="1200">
                <a:latin typeface="Montserrat"/>
                <a:ea typeface="Montserrat"/>
                <a:cs typeface="Montserrat"/>
                <a:sym typeface="Montserrat"/>
              </a:rPr>
              <a:t> with encryption keys managed by the respective services</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PII and PCI data are encrypted at rest in the respective AWS services</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Use AWS </a:t>
            </a:r>
            <a:r>
              <a:rPr lang="en-GB" sz="1200">
                <a:latin typeface="Montserrat"/>
                <a:ea typeface="Montserrat"/>
                <a:cs typeface="Montserrat"/>
                <a:sym typeface="Montserrat"/>
              </a:rPr>
              <a:t>Certificate</a:t>
            </a:r>
            <a:r>
              <a:rPr lang="en-GB" sz="1200">
                <a:latin typeface="Montserrat"/>
                <a:ea typeface="Montserrat"/>
                <a:cs typeface="Montserrat"/>
                <a:sym typeface="Montserrat"/>
              </a:rPr>
              <a:t> </a:t>
            </a:r>
            <a:r>
              <a:rPr lang="en-GB" sz="1200">
                <a:latin typeface="Montserrat"/>
                <a:ea typeface="Montserrat"/>
                <a:cs typeface="Montserrat"/>
                <a:sym typeface="Montserrat"/>
              </a:rPr>
              <a:t>Manager</a:t>
            </a:r>
            <a:r>
              <a:rPr lang="en-GB" sz="1200">
                <a:latin typeface="Montserrat"/>
                <a:ea typeface="Montserrat"/>
                <a:cs typeface="Montserrat"/>
                <a:sym typeface="Montserrat"/>
              </a:rPr>
              <a:t> to provide an SSL certificate (HTTPS) on our domain</a:t>
            </a:r>
            <a:endParaRPr sz="1200">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latin typeface="Montserrat"/>
              <a:ea typeface="Montserrat"/>
              <a:cs typeface="Montserrat"/>
              <a:sym typeface="Montserrat"/>
            </a:endParaRPr>
          </a:p>
          <a:p>
            <a:pPr indent="0" lvl="0" marL="0" rtl="0" algn="l">
              <a:lnSpc>
                <a:spcPct val="115000"/>
              </a:lnSpc>
              <a:spcBef>
                <a:spcPts val="0"/>
              </a:spcBef>
              <a:spcAft>
                <a:spcPts val="0"/>
              </a:spcAft>
              <a:buNone/>
            </a:pPr>
            <a:r>
              <a:rPr b="1" lang="en-GB" sz="1200">
                <a:latin typeface="Montserrat"/>
                <a:ea typeface="Montserrat"/>
                <a:cs typeface="Montserrat"/>
                <a:sym typeface="Montserrat"/>
              </a:rPr>
              <a:t>Securing access controls </a:t>
            </a:r>
            <a:endParaRPr b="1"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Application of IAM roles with least privileged access given to every service </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Database are placed in private subnets and accessed only by certain IPs </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Restriction of AWS services using Security Groups and Network Access Control Lists (NACLs) </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Login Variables via SFTP are stored in </a:t>
            </a:r>
            <a:r>
              <a:rPr lang="en-GB" sz="1200">
                <a:latin typeface="Montserrat"/>
                <a:ea typeface="Montserrat"/>
                <a:cs typeface="Montserrat"/>
                <a:sym typeface="Montserrat"/>
              </a:rPr>
              <a:t>environment</a:t>
            </a:r>
            <a:r>
              <a:rPr lang="en-GB" sz="1200">
                <a:latin typeface="Montserrat"/>
                <a:ea typeface="Montserrat"/>
                <a:cs typeface="Montserrat"/>
                <a:sym typeface="Montserrat"/>
              </a:rPr>
              <a:t> </a:t>
            </a:r>
            <a:r>
              <a:rPr lang="en-GB" sz="1200">
                <a:latin typeface="Montserrat"/>
                <a:ea typeface="Montserrat"/>
                <a:cs typeface="Montserrat"/>
                <a:sym typeface="Montserrat"/>
              </a:rPr>
              <a:t>variables</a:t>
            </a:r>
            <a:r>
              <a:rPr lang="en-GB" sz="1200">
                <a:latin typeface="Montserrat"/>
                <a:ea typeface="Montserrat"/>
                <a:cs typeface="Montserrat"/>
                <a:sym typeface="Montserrat"/>
              </a:rPr>
              <a:t> within the AWS </a:t>
            </a:r>
            <a:r>
              <a:rPr lang="en-GB" sz="1200">
                <a:latin typeface="Montserrat"/>
                <a:ea typeface="Montserrat"/>
                <a:cs typeface="Montserrat"/>
                <a:sym typeface="Montserrat"/>
              </a:rPr>
              <a:t>Lambda</a:t>
            </a:r>
            <a:endParaRPr sz="1200">
              <a:latin typeface="Montserrat"/>
              <a:ea typeface="Montserrat"/>
              <a:cs typeface="Montserrat"/>
              <a:sym typeface="Montserrat"/>
            </a:endParaRPr>
          </a:p>
        </p:txBody>
      </p:sp>
      <p:sp>
        <p:nvSpPr>
          <p:cNvPr id="369" name="Google Shape;369;p47"/>
          <p:cNvSpPr txBox="1"/>
          <p:nvPr>
            <p:ph idx="4294967295" type="title"/>
          </p:nvPr>
        </p:nvSpPr>
        <p:spPr>
          <a:xfrm>
            <a:off x="656800" y="1397775"/>
            <a:ext cx="497400" cy="30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1600">
                <a:solidFill>
                  <a:srgbClr val="0B5394"/>
                </a:solidFill>
                <a:latin typeface="Montserrat"/>
                <a:ea typeface="Montserrat"/>
                <a:cs typeface="Montserrat"/>
                <a:sym typeface="Montserrat"/>
              </a:rPr>
              <a:t>02</a:t>
            </a:r>
            <a:endParaRPr b="1" sz="1600">
              <a:solidFill>
                <a:srgbClr val="0B5394"/>
              </a:solidFill>
              <a:latin typeface="Montserrat"/>
              <a:ea typeface="Montserrat"/>
              <a:cs typeface="Montserrat"/>
              <a:sym typeface="Montserrat"/>
            </a:endParaRPr>
          </a:p>
        </p:txBody>
      </p:sp>
      <p:sp>
        <p:nvSpPr>
          <p:cNvPr id="370" name="Google Shape;370;p47"/>
          <p:cNvSpPr txBox="1"/>
          <p:nvPr>
            <p:ph idx="4294967295" type="title"/>
          </p:nvPr>
        </p:nvSpPr>
        <p:spPr>
          <a:xfrm>
            <a:off x="1154200" y="1397775"/>
            <a:ext cx="6543000" cy="30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1600">
                <a:solidFill>
                  <a:srgbClr val="0B5394"/>
                </a:solidFill>
                <a:latin typeface="Montserrat"/>
                <a:ea typeface="Montserrat"/>
                <a:cs typeface="Montserrat"/>
                <a:sym typeface="Montserrat"/>
              </a:rPr>
              <a:t>Confidentiality</a:t>
            </a:r>
            <a:r>
              <a:rPr b="1" lang="en-GB" sz="1600">
                <a:solidFill>
                  <a:srgbClr val="0B5394"/>
                </a:solidFill>
                <a:latin typeface="Montserrat"/>
                <a:ea typeface="Montserrat"/>
                <a:cs typeface="Montserrat"/>
                <a:sym typeface="Montserrat"/>
              </a:rPr>
              <a:t> &amp; </a:t>
            </a:r>
            <a:r>
              <a:rPr b="1" lang="en-GB" sz="1600">
                <a:solidFill>
                  <a:srgbClr val="0B5394"/>
                </a:solidFill>
                <a:latin typeface="Montserrat"/>
                <a:ea typeface="Montserrat"/>
                <a:cs typeface="Montserrat"/>
                <a:sym typeface="Montserrat"/>
              </a:rPr>
              <a:t>Integrity</a:t>
            </a:r>
            <a:r>
              <a:rPr b="1" lang="en-GB" sz="1600">
                <a:solidFill>
                  <a:srgbClr val="0B5394"/>
                </a:solidFill>
                <a:latin typeface="Montserrat"/>
                <a:ea typeface="Montserrat"/>
                <a:cs typeface="Montserrat"/>
                <a:sym typeface="Montserrat"/>
              </a:rPr>
              <a:t> of Transactions &amp; User Data</a:t>
            </a:r>
            <a:endParaRPr b="1" sz="1600">
              <a:solidFill>
                <a:srgbClr val="0B5394"/>
              </a:solidFill>
              <a:latin typeface="Montserrat"/>
              <a:ea typeface="Montserrat"/>
              <a:cs typeface="Montserrat"/>
              <a:sym typeface="Montserrat"/>
            </a:endParaRPr>
          </a:p>
        </p:txBody>
      </p:sp>
      <p:sp>
        <p:nvSpPr>
          <p:cNvPr id="371" name="Google Shape;371;p47"/>
          <p:cNvSpPr/>
          <p:nvPr/>
        </p:nvSpPr>
        <p:spPr>
          <a:xfrm>
            <a:off x="0" y="4884900"/>
            <a:ext cx="1515300" cy="258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latin typeface="Montserrat"/>
                <a:ea typeface="Montserrat"/>
                <a:cs typeface="Montserrat"/>
                <a:sym typeface="Montserrat"/>
              </a:rPr>
              <a:t>Project Context</a:t>
            </a:r>
            <a:endParaRPr b="1" sz="800">
              <a:solidFill>
                <a:srgbClr val="FFFFFF"/>
              </a:solidFill>
              <a:latin typeface="Montserrat"/>
              <a:ea typeface="Montserrat"/>
              <a:cs typeface="Montserrat"/>
              <a:sym typeface="Montserrat"/>
            </a:endParaRPr>
          </a:p>
        </p:txBody>
      </p:sp>
      <p:sp>
        <p:nvSpPr>
          <p:cNvPr id="372" name="Google Shape;372;p47"/>
          <p:cNvSpPr/>
          <p:nvPr/>
        </p:nvSpPr>
        <p:spPr>
          <a:xfrm>
            <a:off x="1515231"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dk1"/>
                </a:solidFill>
                <a:latin typeface="Montserrat"/>
                <a:ea typeface="Montserrat"/>
                <a:cs typeface="Montserrat"/>
                <a:sym typeface="Montserrat"/>
              </a:rPr>
              <a:t>Solution Overview</a:t>
            </a:r>
            <a:endParaRPr b="1" sz="800">
              <a:solidFill>
                <a:schemeClr val="dk1"/>
              </a:solidFill>
              <a:latin typeface="Montserrat"/>
              <a:ea typeface="Montserrat"/>
              <a:cs typeface="Montserrat"/>
              <a:sym typeface="Montserrat"/>
            </a:endParaRPr>
          </a:p>
        </p:txBody>
      </p:sp>
      <p:sp>
        <p:nvSpPr>
          <p:cNvPr id="373" name="Google Shape;373;p47"/>
          <p:cNvSpPr/>
          <p:nvPr/>
        </p:nvSpPr>
        <p:spPr>
          <a:xfrm>
            <a:off x="3030474"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Maintainability</a:t>
            </a:r>
            <a:endParaRPr b="1" sz="800">
              <a:solidFill>
                <a:schemeClr val="dk1"/>
              </a:solidFill>
              <a:latin typeface="Montserrat"/>
              <a:ea typeface="Montserrat"/>
              <a:cs typeface="Montserrat"/>
              <a:sym typeface="Montserrat"/>
            </a:endParaRPr>
          </a:p>
        </p:txBody>
      </p:sp>
      <p:sp>
        <p:nvSpPr>
          <p:cNvPr id="374" name="Google Shape;374;p47"/>
          <p:cNvSpPr/>
          <p:nvPr/>
        </p:nvSpPr>
        <p:spPr>
          <a:xfrm>
            <a:off x="4545716"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Availability</a:t>
            </a:r>
            <a:endParaRPr b="1" sz="800">
              <a:solidFill>
                <a:schemeClr val="dk1"/>
              </a:solidFill>
              <a:latin typeface="Montserrat"/>
              <a:ea typeface="Montserrat"/>
              <a:cs typeface="Montserrat"/>
              <a:sym typeface="Montserrat"/>
            </a:endParaRPr>
          </a:p>
        </p:txBody>
      </p:sp>
      <p:sp>
        <p:nvSpPr>
          <p:cNvPr id="375" name="Google Shape;375;p47"/>
          <p:cNvSpPr/>
          <p:nvPr/>
        </p:nvSpPr>
        <p:spPr>
          <a:xfrm>
            <a:off x="6060958"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dk1"/>
                </a:solidFill>
                <a:latin typeface="Montserrat"/>
                <a:ea typeface="Montserrat"/>
                <a:cs typeface="Montserrat"/>
                <a:sym typeface="Montserrat"/>
              </a:rPr>
              <a:t>Security</a:t>
            </a:r>
            <a:endParaRPr b="1" sz="800">
              <a:solidFill>
                <a:schemeClr val="dk1"/>
              </a:solidFill>
              <a:latin typeface="Montserrat"/>
              <a:ea typeface="Montserrat"/>
              <a:cs typeface="Montserrat"/>
              <a:sym typeface="Montserrat"/>
            </a:endParaRPr>
          </a:p>
        </p:txBody>
      </p:sp>
      <p:sp>
        <p:nvSpPr>
          <p:cNvPr id="376" name="Google Shape;376;p47"/>
          <p:cNvSpPr/>
          <p:nvPr/>
        </p:nvSpPr>
        <p:spPr>
          <a:xfrm>
            <a:off x="7576200" y="4884900"/>
            <a:ext cx="15678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dk1"/>
                </a:solidFill>
                <a:latin typeface="Montserrat"/>
                <a:ea typeface="Montserrat"/>
                <a:cs typeface="Montserrat"/>
                <a:sym typeface="Montserrat"/>
              </a:rPr>
              <a:t>Performance</a:t>
            </a:r>
            <a:endParaRPr b="1" sz="800">
              <a:solidFill>
                <a:schemeClr val="dk1"/>
              </a:solidFill>
              <a:latin typeface="Montserrat"/>
              <a:ea typeface="Montserrat"/>
              <a:cs typeface="Montserrat"/>
              <a:sym typeface="Montserrat"/>
            </a:endParaRPr>
          </a:p>
        </p:txBody>
      </p:sp>
      <p:sp>
        <p:nvSpPr>
          <p:cNvPr id="377" name="Google Shape;377;p47"/>
          <p:cNvSpPr txBox="1"/>
          <p:nvPr>
            <p:ph idx="12" type="sldNum"/>
          </p:nvPr>
        </p:nvSpPr>
        <p:spPr>
          <a:xfrm>
            <a:off x="8556784" y="4490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8"/>
          <p:cNvSpPr txBox="1"/>
          <p:nvPr>
            <p:ph idx="4294967295" type="title"/>
          </p:nvPr>
        </p:nvSpPr>
        <p:spPr>
          <a:xfrm>
            <a:off x="784850" y="597425"/>
            <a:ext cx="7352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Use Cases</a:t>
            </a:r>
            <a:endParaRPr b="1">
              <a:latin typeface="Montserrat"/>
              <a:ea typeface="Montserrat"/>
              <a:cs typeface="Montserrat"/>
              <a:sym typeface="Montserrat"/>
            </a:endParaRPr>
          </a:p>
        </p:txBody>
      </p:sp>
      <p:sp>
        <p:nvSpPr>
          <p:cNvPr id="383" name="Google Shape;383;p48"/>
          <p:cNvSpPr/>
          <p:nvPr/>
        </p:nvSpPr>
        <p:spPr>
          <a:xfrm rot="5400000">
            <a:off x="154262" y="565262"/>
            <a:ext cx="328525" cy="637026"/>
          </a:xfrm>
          <a:custGeom>
            <a:rect b="b" l="l" r="r" t="t"/>
            <a:pathLst>
              <a:path extrusionOk="0" h="63433" w="9696">
                <a:moveTo>
                  <a:pt x="0" y="0"/>
                </a:moveTo>
                <a:lnTo>
                  <a:pt x="0" y="63432"/>
                </a:lnTo>
                <a:lnTo>
                  <a:pt x="9695" y="63432"/>
                </a:lnTo>
                <a:lnTo>
                  <a:pt x="96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8"/>
          <p:cNvSpPr/>
          <p:nvPr/>
        </p:nvSpPr>
        <p:spPr>
          <a:xfrm rot="5400000">
            <a:off x="8813622" y="717652"/>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8"/>
          <p:cNvSpPr txBox="1"/>
          <p:nvPr>
            <p:ph idx="4294967295" type="title"/>
          </p:nvPr>
        </p:nvSpPr>
        <p:spPr>
          <a:xfrm>
            <a:off x="13687000" y="1723350"/>
            <a:ext cx="3207900" cy="10902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Daily Transactions Processing for:</a:t>
            </a:r>
            <a:endParaRPr sz="1200">
              <a:latin typeface="Montserrat"/>
              <a:ea typeface="Montserrat"/>
              <a:cs typeface="Montserrat"/>
              <a:sym typeface="Montserrat"/>
            </a:endParaRPr>
          </a:p>
          <a:p>
            <a:pPr indent="-304800" lvl="1" marL="9144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Batch processing from files</a:t>
            </a:r>
            <a:endParaRPr sz="1200">
              <a:latin typeface="Montserrat"/>
              <a:ea typeface="Montserrat"/>
              <a:cs typeface="Montserrat"/>
              <a:sym typeface="Montserrat"/>
            </a:endParaRPr>
          </a:p>
          <a:p>
            <a:pPr indent="-304800" lvl="1" marL="9144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API</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Calculate and show appropriate loyalty points</a:t>
            </a:r>
            <a:endParaRPr sz="1200">
              <a:latin typeface="Montserrat"/>
              <a:ea typeface="Montserrat"/>
              <a:cs typeface="Montserrat"/>
              <a:sym typeface="Montserrat"/>
            </a:endParaRPr>
          </a:p>
        </p:txBody>
      </p:sp>
      <p:sp>
        <p:nvSpPr>
          <p:cNvPr id="386" name="Google Shape;386;p48"/>
          <p:cNvSpPr txBox="1"/>
          <p:nvPr>
            <p:ph idx="4294967295" type="title"/>
          </p:nvPr>
        </p:nvSpPr>
        <p:spPr>
          <a:xfrm>
            <a:off x="637025" y="2019975"/>
            <a:ext cx="8019600" cy="26877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GB" sz="1200">
                <a:latin typeface="Montserrat"/>
                <a:ea typeface="Montserrat"/>
                <a:cs typeface="Montserrat"/>
                <a:sym typeface="Montserrat"/>
              </a:rPr>
              <a:t>Continuous Integration of frontend:</a:t>
            </a:r>
            <a:r>
              <a:rPr b="1" lang="en-GB" sz="1200">
                <a:solidFill>
                  <a:srgbClr val="000000"/>
                </a:solidFill>
                <a:latin typeface="Times New Roman"/>
                <a:ea typeface="Times New Roman"/>
                <a:cs typeface="Times New Roman"/>
                <a:sym typeface="Times New Roman"/>
              </a:rPr>
              <a:t> </a:t>
            </a:r>
            <a:endParaRPr b="1" sz="1200">
              <a:solidFill>
                <a:srgbClr val="000000"/>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GitHub Actions can be triggered to redeploy frontend at at any point of failure </a:t>
            </a:r>
            <a:endParaRPr sz="1200">
              <a:latin typeface="Montserrat"/>
              <a:ea typeface="Montserrat"/>
              <a:cs typeface="Montserrat"/>
              <a:sym typeface="Montserrat"/>
            </a:endParaRPr>
          </a:p>
          <a:p>
            <a:pPr indent="0" lvl="0" marL="457200" rtl="0" algn="l">
              <a:lnSpc>
                <a:spcPct val="115000"/>
              </a:lnSpc>
              <a:spcBef>
                <a:spcPts val="0"/>
              </a:spcBef>
              <a:spcAft>
                <a:spcPts val="0"/>
              </a:spcAft>
              <a:buNone/>
            </a:pPr>
            <a:r>
              <a:t/>
            </a:r>
            <a:endParaRPr sz="1200">
              <a:latin typeface="Montserrat"/>
              <a:ea typeface="Montserrat"/>
              <a:cs typeface="Montserrat"/>
              <a:sym typeface="Montserrat"/>
            </a:endParaRPr>
          </a:p>
          <a:p>
            <a:pPr indent="0" lvl="0" marL="0" rtl="0" algn="l">
              <a:lnSpc>
                <a:spcPct val="115000"/>
              </a:lnSpc>
              <a:spcBef>
                <a:spcPts val="0"/>
              </a:spcBef>
              <a:spcAft>
                <a:spcPts val="0"/>
              </a:spcAft>
              <a:buNone/>
            </a:pPr>
            <a:r>
              <a:rPr b="1" lang="en-GB" sz="1200">
                <a:latin typeface="Montserrat"/>
                <a:ea typeface="Montserrat"/>
                <a:cs typeface="Montserrat"/>
                <a:sym typeface="Montserrat"/>
              </a:rPr>
              <a:t>Hosting container on ECS</a:t>
            </a:r>
            <a:endParaRPr b="1"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Configured </a:t>
            </a:r>
            <a:r>
              <a:rPr lang="en-GB" sz="1200">
                <a:latin typeface="Montserrat"/>
                <a:ea typeface="Montserrat"/>
                <a:cs typeface="Montserrat"/>
                <a:sym typeface="Montserrat"/>
              </a:rPr>
              <a:t>to run as ECS Services so when a </a:t>
            </a:r>
            <a:r>
              <a:rPr lang="en-GB" sz="1200">
                <a:latin typeface="Montserrat"/>
                <a:ea typeface="Montserrat"/>
                <a:cs typeface="Montserrat"/>
                <a:sym typeface="Montserrat"/>
              </a:rPr>
              <a:t>container fails or stops, it is automatically replaced</a:t>
            </a:r>
            <a:endParaRPr sz="1200">
              <a:latin typeface="Montserrat"/>
              <a:ea typeface="Montserrat"/>
              <a:cs typeface="Montserrat"/>
              <a:sym typeface="Montserrat"/>
            </a:endParaRPr>
          </a:p>
          <a:p>
            <a:pPr indent="0" lvl="0" marL="457200" rtl="0" algn="l">
              <a:lnSpc>
                <a:spcPct val="115000"/>
              </a:lnSpc>
              <a:spcBef>
                <a:spcPts val="0"/>
              </a:spcBef>
              <a:spcAft>
                <a:spcPts val="0"/>
              </a:spcAft>
              <a:buNone/>
            </a:pPr>
            <a:r>
              <a:t/>
            </a:r>
            <a:endParaRPr sz="1200">
              <a:latin typeface="Montserrat"/>
              <a:ea typeface="Montserrat"/>
              <a:cs typeface="Montserrat"/>
              <a:sym typeface="Montserrat"/>
            </a:endParaRPr>
          </a:p>
          <a:p>
            <a:pPr indent="0" lvl="0" marL="0" rtl="0" algn="l">
              <a:lnSpc>
                <a:spcPct val="115000"/>
              </a:lnSpc>
              <a:spcBef>
                <a:spcPts val="0"/>
              </a:spcBef>
              <a:spcAft>
                <a:spcPts val="0"/>
              </a:spcAft>
              <a:buNone/>
            </a:pPr>
            <a:r>
              <a:rPr b="1" lang="en-GB" sz="1200">
                <a:latin typeface="Montserrat"/>
                <a:ea typeface="Montserrat"/>
                <a:cs typeface="Montserrat"/>
                <a:sym typeface="Montserrat"/>
              </a:rPr>
              <a:t>Spin up of </a:t>
            </a:r>
            <a:r>
              <a:rPr b="1" lang="en-GB" sz="1200">
                <a:latin typeface="Montserrat"/>
                <a:ea typeface="Montserrat"/>
                <a:cs typeface="Montserrat"/>
                <a:sym typeface="Montserrat"/>
              </a:rPr>
              <a:t>services</a:t>
            </a:r>
            <a:r>
              <a:rPr b="1" lang="en-GB" sz="1200">
                <a:latin typeface="Montserrat"/>
                <a:ea typeface="Montserrat"/>
                <a:cs typeface="Montserrat"/>
                <a:sym typeface="Montserrat"/>
              </a:rPr>
              <a:t> with ECR and Terraform </a:t>
            </a:r>
            <a:endParaRPr b="1"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GB" sz="1200">
                <a:latin typeface="Montserrat"/>
                <a:ea typeface="Montserrat"/>
                <a:cs typeface="Montserrat"/>
                <a:sym typeface="Montserrat"/>
              </a:rPr>
              <a:t>Ease of bringing architecture back up with Infrastructure-as-Code (Terraform)</a:t>
            </a:r>
            <a:endParaRPr sz="1200">
              <a:latin typeface="Montserrat"/>
              <a:ea typeface="Montserrat"/>
              <a:cs typeface="Montserrat"/>
              <a:sym typeface="Montserrat"/>
            </a:endParaRPr>
          </a:p>
        </p:txBody>
      </p:sp>
      <p:sp>
        <p:nvSpPr>
          <p:cNvPr id="387" name="Google Shape;387;p48"/>
          <p:cNvSpPr txBox="1"/>
          <p:nvPr>
            <p:ph idx="4294967295" type="title"/>
          </p:nvPr>
        </p:nvSpPr>
        <p:spPr>
          <a:xfrm>
            <a:off x="656800" y="1397775"/>
            <a:ext cx="497400" cy="30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1600">
                <a:solidFill>
                  <a:srgbClr val="0B5394"/>
                </a:solidFill>
                <a:latin typeface="Montserrat"/>
                <a:ea typeface="Montserrat"/>
                <a:cs typeface="Montserrat"/>
                <a:sym typeface="Montserrat"/>
              </a:rPr>
              <a:t>03</a:t>
            </a:r>
            <a:endParaRPr b="1" sz="1600">
              <a:solidFill>
                <a:srgbClr val="0B5394"/>
              </a:solidFill>
              <a:latin typeface="Montserrat"/>
              <a:ea typeface="Montserrat"/>
              <a:cs typeface="Montserrat"/>
              <a:sym typeface="Montserrat"/>
            </a:endParaRPr>
          </a:p>
        </p:txBody>
      </p:sp>
      <p:sp>
        <p:nvSpPr>
          <p:cNvPr id="388" name="Google Shape;388;p48"/>
          <p:cNvSpPr txBox="1"/>
          <p:nvPr>
            <p:ph idx="4294967295" type="title"/>
          </p:nvPr>
        </p:nvSpPr>
        <p:spPr>
          <a:xfrm>
            <a:off x="1154200" y="1397775"/>
            <a:ext cx="7738500" cy="30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1600">
                <a:solidFill>
                  <a:srgbClr val="0B5394"/>
                </a:solidFill>
                <a:latin typeface="Montserrat"/>
                <a:ea typeface="Montserrat"/>
                <a:cs typeface="Montserrat"/>
                <a:sym typeface="Montserrat"/>
              </a:rPr>
              <a:t>System Availability and </a:t>
            </a:r>
            <a:r>
              <a:rPr b="1" lang="en-GB" sz="1600">
                <a:solidFill>
                  <a:srgbClr val="0B5394"/>
                </a:solidFill>
                <a:latin typeface="Montserrat"/>
                <a:ea typeface="Montserrat"/>
                <a:cs typeface="Montserrat"/>
                <a:sym typeface="Montserrat"/>
              </a:rPr>
              <a:t>Reliability</a:t>
            </a:r>
            <a:r>
              <a:rPr b="1" lang="en-GB" sz="1600">
                <a:solidFill>
                  <a:srgbClr val="0B5394"/>
                </a:solidFill>
                <a:latin typeface="Montserrat"/>
                <a:ea typeface="Montserrat"/>
                <a:cs typeface="Montserrat"/>
                <a:sym typeface="Montserrat"/>
              </a:rPr>
              <a:t> with Disaster </a:t>
            </a:r>
            <a:r>
              <a:rPr b="1" lang="en-GB" sz="1600">
                <a:solidFill>
                  <a:srgbClr val="0B5394"/>
                </a:solidFill>
                <a:latin typeface="Montserrat"/>
                <a:ea typeface="Montserrat"/>
                <a:cs typeface="Montserrat"/>
                <a:sym typeface="Montserrat"/>
              </a:rPr>
              <a:t>Recovery</a:t>
            </a:r>
            <a:r>
              <a:rPr b="1" lang="en-GB" sz="1600">
                <a:solidFill>
                  <a:srgbClr val="0B5394"/>
                </a:solidFill>
                <a:latin typeface="Montserrat"/>
                <a:ea typeface="Montserrat"/>
                <a:cs typeface="Montserrat"/>
                <a:sym typeface="Montserrat"/>
              </a:rPr>
              <a:t> Measures </a:t>
            </a:r>
            <a:endParaRPr b="1" sz="1600">
              <a:solidFill>
                <a:srgbClr val="0B5394"/>
              </a:solidFill>
              <a:latin typeface="Montserrat"/>
              <a:ea typeface="Montserrat"/>
              <a:cs typeface="Montserrat"/>
              <a:sym typeface="Montserrat"/>
            </a:endParaRPr>
          </a:p>
        </p:txBody>
      </p:sp>
      <p:sp>
        <p:nvSpPr>
          <p:cNvPr id="389" name="Google Shape;389;p48"/>
          <p:cNvSpPr/>
          <p:nvPr/>
        </p:nvSpPr>
        <p:spPr>
          <a:xfrm>
            <a:off x="0" y="4884900"/>
            <a:ext cx="1515300" cy="258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latin typeface="Montserrat"/>
                <a:ea typeface="Montserrat"/>
                <a:cs typeface="Montserrat"/>
                <a:sym typeface="Montserrat"/>
              </a:rPr>
              <a:t>Project Context</a:t>
            </a:r>
            <a:endParaRPr b="1" sz="800">
              <a:solidFill>
                <a:srgbClr val="FFFFFF"/>
              </a:solidFill>
              <a:latin typeface="Montserrat"/>
              <a:ea typeface="Montserrat"/>
              <a:cs typeface="Montserrat"/>
              <a:sym typeface="Montserrat"/>
            </a:endParaRPr>
          </a:p>
        </p:txBody>
      </p:sp>
      <p:sp>
        <p:nvSpPr>
          <p:cNvPr id="390" name="Google Shape;390;p48"/>
          <p:cNvSpPr/>
          <p:nvPr/>
        </p:nvSpPr>
        <p:spPr>
          <a:xfrm>
            <a:off x="1515231"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dk1"/>
                </a:solidFill>
                <a:latin typeface="Montserrat"/>
                <a:ea typeface="Montserrat"/>
                <a:cs typeface="Montserrat"/>
                <a:sym typeface="Montserrat"/>
              </a:rPr>
              <a:t>Solution Overview</a:t>
            </a:r>
            <a:endParaRPr b="1" sz="800">
              <a:solidFill>
                <a:schemeClr val="dk1"/>
              </a:solidFill>
              <a:latin typeface="Montserrat"/>
              <a:ea typeface="Montserrat"/>
              <a:cs typeface="Montserrat"/>
              <a:sym typeface="Montserrat"/>
            </a:endParaRPr>
          </a:p>
        </p:txBody>
      </p:sp>
      <p:sp>
        <p:nvSpPr>
          <p:cNvPr id="391" name="Google Shape;391;p48"/>
          <p:cNvSpPr/>
          <p:nvPr/>
        </p:nvSpPr>
        <p:spPr>
          <a:xfrm>
            <a:off x="3030474"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Maintainability</a:t>
            </a:r>
            <a:endParaRPr b="1" sz="800">
              <a:solidFill>
                <a:schemeClr val="dk1"/>
              </a:solidFill>
              <a:latin typeface="Montserrat"/>
              <a:ea typeface="Montserrat"/>
              <a:cs typeface="Montserrat"/>
              <a:sym typeface="Montserrat"/>
            </a:endParaRPr>
          </a:p>
        </p:txBody>
      </p:sp>
      <p:sp>
        <p:nvSpPr>
          <p:cNvPr id="392" name="Google Shape;392;p48"/>
          <p:cNvSpPr/>
          <p:nvPr/>
        </p:nvSpPr>
        <p:spPr>
          <a:xfrm>
            <a:off x="4545716"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chemeClr val="dk1"/>
                </a:solidFill>
                <a:latin typeface="Montserrat"/>
                <a:ea typeface="Montserrat"/>
                <a:cs typeface="Montserrat"/>
                <a:sym typeface="Montserrat"/>
              </a:rPr>
              <a:t>Availability</a:t>
            </a:r>
            <a:endParaRPr b="1" sz="800">
              <a:solidFill>
                <a:schemeClr val="dk1"/>
              </a:solidFill>
              <a:latin typeface="Montserrat"/>
              <a:ea typeface="Montserrat"/>
              <a:cs typeface="Montserrat"/>
              <a:sym typeface="Montserrat"/>
            </a:endParaRPr>
          </a:p>
        </p:txBody>
      </p:sp>
      <p:sp>
        <p:nvSpPr>
          <p:cNvPr id="393" name="Google Shape;393;p48"/>
          <p:cNvSpPr/>
          <p:nvPr/>
        </p:nvSpPr>
        <p:spPr>
          <a:xfrm>
            <a:off x="6060958" y="4884900"/>
            <a:ext cx="15153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dk1"/>
                </a:solidFill>
                <a:latin typeface="Montserrat"/>
                <a:ea typeface="Montserrat"/>
                <a:cs typeface="Montserrat"/>
                <a:sym typeface="Montserrat"/>
              </a:rPr>
              <a:t>Security</a:t>
            </a:r>
            <a:endParaRPr b="1" sz="800">
              <a:solidFill>
                <a:schemeClr val="dk1"/>
              </a:solidFill>
              <a:latin typeface="Montserrat"/>
              <a:ea typeface="Montserrat"/>
              <a:cs typeface="Montserrat"/>
              <a:sym typeface="Montserrat"/>
            </a:endParaRPr>
          </a:p>
        </p:txBody>
      </p:sp>
      <p:sp>
        <p:nvSpPr>
          <p:cNvPr id="394" name="Google Shape;394;p48"/>
          <p:cNvSpPr/>
          <p:nvPr/>
        </p:nvSpPr>
        <p:spPr>
          <a:xfrm>
            <a:off x="7576200" y="4884900"/>
            <a:ext cx="1567800" cy="258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dk1"/>
                </a:solidFill>
                <a:latin typeface="Montserrat"/>
                <a:ea typeface="Montserrat"/>
                <a:cs typeface="Montserrat"/>
                <a:sym typeface="Montserrat"/>
              </a:rPr>
              <a:t>Performance</a:t>
            </a:r>
            <a:endParaRPr b="1" sz="800">
              <a:solidFill>
                <a:schemeClr val="dk1"/>
              </a:solidFill>
              <a:latin typeface="Montserrat"/>
              <a:ea typeface="Montserrat"/>
              <a:cs typeface="Montserrat"/>
              <a:sym typeface="Montserrat"/>
            </a:endParaRPr>
          </a:p>
        </p:txBody>
      </p:sp>
      <p:sp>
        <p:nvSpPr>
          <p:cNvPr id="395" name="Google Shape;395;p48"/>
          <p:cNvSpPr txBox="1"/>
          <p:nvPr>
            <p:ph idx="12" type="sldNum"/>
          </p:nvPr>
        </p:nvSpPr>
        <p:spPr>
          <a:xfrm>
            <a:off x="8556784" y="4490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9"/>
          <p:cNvSpPr txBox="1"/>
          <p:nvPr>
            <p:ph type="title"/>
          </p:nvPr>
        </p:nvSpPr>
        <p:spPr>
          <a:xfrm flipH="1">
            <a:off x="1505400" y="2361750"/>
            <a:ext cx="6133200" cy="167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4800"/>
              <a:t>Solution Overview</a:t>
            </a:r>
            <a:endParaRPr sz="4800"/>
          </a:p>
        </p:txBody>
      </p:sp>
      <p:sp>
        <p:nvSpPr>
          <p:cNvPr id="401" name="Google Shape;401;p49"/>
          <p:cNvSpPr txBox="1"/>
          <p:nvPr/>
        </p:nvSpPr>
        <p:spPr>
          <a:xfrm>
            <a:off x="1469750" y="1586375"/>
            <a:ext cx="2611200" cy="98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7200">
                <a:solidFill>
                  <a:schemeClr val="dk1"/>
                </a:solidFill>
                <a:latin typeface="Montserrat"/>
                <a:ea typeface="Montserrat"/>
                <a:cs typeface="Montserrat"/>
                <a:sym typeface="Montserrat"/>
              </a:rPr>
              <a:t>02</a:t>
            </a:r>
            <a:endParaRPr b="1" sz="7200">
              <a:solidFill>
                <a:schemeClr val="dk1"/>
              </a:solidFill>
              <a:latin typeface="Montserrat"/>
              <a:ea typeface="Montserrat"/>
              <a:cs typeface="Montserrat"/>
              <a:sym typeface="Montserrat"/>
            </a:endParaRPr>
          </a:p>
        </p:txBody>
      </p:sp>
      <p:sp>
        <p:nvSpPr>
          <p:cNvPr id="402" name="Google Shape;402;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Urban Agriculture Project Proposal by Slidesgo">
  <a:themeElements>
    <a:clrScheme name="Simple Light">
      <a:dk1>
        <a:srgbClr val="353535"/>
      </a:dk1>
      <a:lt1>
        <a:srgbClr val="F1F1F1"/>
      </a:lt1>
      <a:dk2>
        <a:srgbClr val="DFDBD8"/>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